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596" r:id="rId37"/>
    <p:sldId id="2597" r:id="rId38"/>
    <p:sldId id="2598" r:id="rId39"/>
    <p:sldId id="2599" r:id="rId40"/>
    <p:sldId id="2600" r:id="rId41"/>
    <p:sldId id="2601" r:id="rId42"/>
    <p:sldId id="2602" r:id="rId43"/>
    <p:sldId id="2603" r:id="rId44"/>
    <p:sldId id="2604" r:id="rId45"/>
    <p:sldId id="2605" r:id="rId46"/>
    <p:sldId id="26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Car Chronicles: Unveiling Automotive Insights" id="{2C0777A3-305C-4293-A84D-D3730650F9F1}">
          <p14:sldIdLst>
            <p14:sldId id="2561"/>
            <p14:sldId id="2562"/>
          </p14:sldIdLst>
        </p14:section>
        <p14:section name="Introduction" id="{99F01BB9-3242-454B-BF5F-CE61B2C9AFBE}">
          <p14:sldIdLst>
            <p14:sldId id="2563"/>
            <p14:sldId id="2564"/>
            <p14:sldId id="2565"/>
            <p14:sldId id="2566"/>
          </p14:sldIdLst>
        </p14:section>
        <p14:section name="A Glimpse Under the Hood" id="{470CC1E7-5904-4A8B-AB8A-3E9AB601A41D}">
          <p14:sldIdLst>
            <p14:sldId id="2567"/>
            <p14:sldId id="2568"/>
            <p14:sldId id="2569"/>
            <p14:sldId id="2570"/>
          </p14:sldIdLst>
        </p14:section>
        <p14:section name="The Tale of Categorical Features" id="{D14936B7-A46B-4DA5-8EEF-3EFB97F6DB62}">
          <p14:sldIdLst>
            <p14:sldId id="2571"/>
            <p14:sldId id="2572"/>
            <p14:sldId id="2573"/>
            <p14:sldId id="2574"/>
          </p14:sldIdLst>
        </p14:section>
        <p14:section name="Visualizing the Numbers: A Histogram Expedition" id="{F57313B1-86A3-47AF-952C-08BCA68F8E3D}">
          <p14:sldIdLst>
            <p14:sldId id="2575"/>
            <p14:sldId id="2576"/>
            <p14:sldId id="2577"/>
            <p14:sldId id="2578"/>
          </p14:sldIdLst>
        </p14:section>
        <p14:section name="Categorical Count: A Close-Up" id="{E702EC0D-6430-42DE-8D87-AE54395D2F79}">
          <p14:sldIdLst>
            <p14:sldId id="2579"/>
            <p14:sldId id="2580"/>
            <p14:sldId id="2581"/>
          </p14:sldIdLst>
        </p14:section>
        <p14:section name="Conclusion" id="{50E08FC4-2CBD-401D-A7E0-C5516A66F687}">
          <p14:sldIdLst>
            <p14:sldId id="2582"/>
          </p14:sldIdLst>
        </p14:section>
        <p14:section name="Top Car Models: A Hall of Fame and Economic Analysis" id="{403B475C-C7C8-432E-B986-523D435159EE}">
          <p14:sldIdLst>
            <p14:sldId id="2583"/>
            <p14:sldId id="2584"/>
          </p14:sldIdLst>
        </p14:section>
        <p14:section name="Popular Car Models" id="{ADD1D03E-AF59-4573-8B29-501FA7741518}">
          <p14:sldIdLst>
            <p14:sldId id="2585"/>
            <p14:sldId id="2586"/>
            <p14:sldId id="2587"/>
          </p14:sldIdLst>
        </p14:section>
        <p14:section name="Price and Popularity: An Economic Tale" id="{44205A62-5622-44A6-98DD-E2EF9034637E}">
          <p14:sldIdLst>
            <p14:sldId id="2588"/>
            <p14:sldId id="2589"/>
            <p14:sldId id="2590"/>
          </p14:sldIdLst>
        </p14:section>
        <p14:section name="Categorical Features Vs. Price: A Comparative Analysis" id="{44D8F40E-4D54-47F4-AF14-43312A9BCFEA}">
          <p14:sldIdLst>
            <p14:sldId id="2591"/>
            <p14:sldId id="2592"/>
            <p14:sldId id="2593"/>
            <p14:sldId id="2594"/>
          </p14:sldIdLst>
        </p14:section>
        <p14:section name="Correlation Analysis: Unveiling Relationships" id="{0978B4CD-9413-44C6-9270-EC10409C9F9F}">
          <p14:sldIdLst>
            <p14:sldId id="2595"/>
            <p14:sldId id="2596"/>
            <p14:sldId id="2597"/>
          </p14:sldIdLst>
        </p14:section>
        <p14:section name="Linear Regression Modeling: Predicting the Price" id="{3847D356-F437-417A-83F2-B8F017BDA46C}">
          <p14:sldIdLst>
            <p14:sldId id="2598"/>
            <p14:sldId id="2599"/>
            <p14:sldId id="2600"/>
            <p14:sldId id="2601"/>
          </p14:sldIdLst>
        </p14:section>
        <p14:section name="Model Summary" id="{B9FC26E4-2A3F-4FC7-A1AD-5D93499B2C0B}">
          <p14:sldIdLst>
            <p14:sldId id="2602"/>
            <p14:sldId id="2603"/>
            <p14:sldId id="2604"/>
            <p14:sldId id="2605"/>
          </p14:sldIdLst>
        </p14:section>
        <p14:section name="Conclusion" id="{43CF56CB-7F97-476A-AB82-1208E5050851}">
          <p14:sldIdLst>
            <p14:sldId id="26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ata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B718E-08EB-48DE-896E-1D0DA9CD263D}"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066CC119-DF75-4940-BCC8-2D408D7491C1}">
      <dgm:prSet/>
      <dgm:spPr/>
      <dgm:t>
        <a:bodyPr/>
        <a:lstStyle/>
        <a:p>
          <a:pPr>
            <a:lnSpc>
              <a:spcPct val="100000"/>
            </a:lnSpc>
            <a:defRPr b="1"/>
          </a:pPr>
          <a:r>
            <a:rPr lang="en-US"/>
            <a:t>Factors of Car Identity</a:t>
          </a:r>
        </a:p>
      </dgm:t>
    </dgm:pt>
    <dgm:pt modelId="{82BCAFC4-BF9B-4CBE-9A15-B312EE0E7C11}" type="parTrans" cxnId="{FA2F60AF-D616-4A86-BAC3-0C8E36B19523}">
      <dgm:prSet/>
      <dgm:spPr/>
      <dgm:t>
        <a:bodyPr/>
        <a:lstStyle/>
        <a:p>
          <a:endParaRPr lang="en-US"/>
        </a:p>
      </dgm:t>
    </dgm:pt>
    <dgm:pt modelId="{F37227C6-CD77-46F5-A505-874A4238B227}" type="sibTrans" cxnId="{FA2F60AF-D616-4A86-BAC3-0C8E36B19523}">
      <dgm:prSet/>
      <dgm:spPr/>
      <dgm:t>
        <a:bodyPr/>
        <a:lstStyle/>
        <a:p>
          <a:pPr>
            <a:lnSpc>
              <a:spcPct val="100000"/>
            </a:lnSpc>
            <a:defRPr b="1"/>
          </a:pPr>
          <a:endParaRPr lang="en-US"/>
        </a:p>
      </dgm:t>
    </dgm:pt>
    <dgm:pt modelId="{73421DD9-3AA8-4FBB-9868-9CD4B61A3FE3}">
      <dgm:prSet/>
      <dgm:spPr/>
      <dgm:t>
        <a:bodyPr/>
        <a:lstStyle/>
        <a:p>
          <a:pPr>
            <a:lnSpc>
              <a:spcPct val="100000"/>
            </a:lnSpc>
          </a:pPr>
          <a:r>
            <a:rPr lang="en-US"/>
            <a:t>Understanding the unique characteristics that define a vehicle's identity, including design, brand, and technology.</a:t>
          </a:r>
        </a:p>
      </dgm:t>
    </dgm:pt>
    <dgm:pt modelId="{E59E6CB3-A06B-453B-870E-0DDE0512E960}" type="parTrans" cxnId="{B518E919-EE6A-48B3-8A94-63FF5316EE61}">
      <dgm:prSet/>
      <dgm:spPr/>
      <dgm:t>
        <a:bodyPr/>
        <a:lstStyle/>
        <a:p>
          <a:endParaRPr lang="en-US"/>
        </a:p>
      </dgm:t>
    </dgm:pt>
    <dgm:pt modelId="{BBC846B6-14CC-4F51-97E6-1EE009B9E616}" type="sibTrans" cxnId="{B518E919-EE6A-48B3-8A94-63FF5316EE61}">
      <dgm:prSet/>
      <dgm:spPr/>
      <dgm:t>
        <a:bodyPr/>
        <a:lstStyle/>
        <a:p>
          <a:endParaRPr lang="en-US"/>
        </a:p>
      </dgm:t>
    </dgm:pt>
    <dgm:pt modelId="{09BC32DE-E50E-456B-B1A0-6EC0C99CE4F1}">
      <dgm:prSet/>
      <dgm:spPr/>
      <dgm:t>
        <a:bodyPr/>
        <a:lstStyle/>
        <a:p>
          <a:pPr>
            <a:lnSpc>
              <a:spcPct val="100000"/>
            </a:lnSpc>
            <a:defRPr b="1"/>
          </a:pPr>
          <a:r>
            <a:rPr lang="en-US"/>
            <a:t>Value Determinants</a:t>
          </a:r>
        </a:p>
      </dgm:t>
    </dgm:pt>
    <dgm:pt modelId="{1805D071-522A-4B81-BABF-22C824F4E912}" type="parTrans" cxnId="{15CF0076-E738-40F3-BCF7-04D5E174472C}">
      <dgm:prSet/>
      <dgm:spPr/>
      <dgm:t>
        <a:bodyPr/>
        <a:lstStyle/>
        <a:p>
          <a:endParaRPr lang="en-US"/>
        </a:p>
      </dgm:t>
    </dgm:pt>
    <dgm:pt modelId="{2CDCAF21-19D6-4BC4-AD33-344EAE4660E5}" type="sibTrans" cxnId="{15CF0076-E738-40F3-BCF7-04D5E174472C}">
      <dgm:prSet/>
      <dgm:spPr/>
      <dgm:t>
        <a:bodyPr/>
        <a:lstStyle/>
        <a:p>
          <a:pPr>
            <a:lnSpc>
              <a:spcPct val="100000"/>
            </a:lnSpc>
            <a:defRPr b="1"/>
          </a:pPr>
          <a:endParaRPr lang="en-US"/>
        </a:p>
      </dgm:t>
    </dgm:pt>
    <dgm:pt modelId="{E13797AD-3B8E-4A0B-A8D0-F8431F569620}">
      <dgm:prSet/>
      <dgm:spPr/>
      <dgm:t>
        <a:bodyPr/>
        <a:lstStyle/>
        <a:p>
          <a:pPr>
            <a:lnSpc>
              <a:spcPct val="100000"/>
            </a:lnSpc>
          </a:pPr>
          <a:r>
            <a:rPr lang="en-US"/>
            <a:t>Analyzing the various factors that contribute to a car's market value, such as age, condition, and mileage.</a:t>
          </a:r>
        </a:p>
      </dgm:t>
    </dgm:pt>
    <dgm:pt modelId="{0B5C5FE5-C20C-41C6-AD93-C50FD59668F7}" type="parTrans" cxnId="{8904DEBB-96BE-4D4C-B5B3-510D721A6602}">
      <dgm:prSet/>
      <dgm:spPr/>
      <dgm:t>
        <a:bodyPr/>
        <a:lstStyle/>
        <a:p>
          <a:endParaRPr lang="en-US"/>
        </a:p>
      </dgm:t>
    </dgm:pt>
    <dgm:pt modelId="{CB4555C5-4330-4545-8772-09BD344A564E}" type="sibTrans" cxnId="{8904DEBB-96BE-4D4C-B5B3-510D721A6602}">
      <dgm:prSet/>
      <dgm:spPr/>
      <dgm:t>
        <a:bodyPr/>
        <a:lstStyle/>
        <a:p>
          <a:endParaRPr lang="en-US"/>
        </a:p>
      </dgm:t>
    </dgm:pt>
    <dgm:pt modelId="{FAC7CFD6-4C87-4264-B3FE-11DC18D83B3F}">
      <dgm:prSet/>
      <dgm:spPr/>
      <dgm:t>
        <a:bodyPr/>
        <a:lstStyle/>
        <a:p>
          <a:pPr>
            <a:lnSpc>
              <a:spcPct val="100000"/>
            </a:lnSpc>
            <a:defRPr b="1"/>
          </a:pPr>
          <a:r>
            <a:rPr lang="en-US"/>
            <a:t>Data Analysis Techniques</a:t>
          </a:r>
        </a:p>
      </dgm:t>
    </dgm:pt>
    <dgm:pt modelId="{4A1988F1-E772-403B-A800-165CAAC9229C}" type="parTrans" cxnId="{3D79C6AA-3685-4C35-93F3-E002079CD6D9}">
      <dgm:prSet/>
      <dgm:spPr/>
      <dgm:t>
        <a:bodyPr/>
        <a:lstStyle/>
        <a:p>
          <a:endParaRPr lang="en-US"/>
        </a:p>
      </dgm:t>
    </dgm:pt>
    <dgm:pt modelId="{7601C074-1335-4A21-A2BD-A8A370318571}" type="sibTrans" cxnId="{3D79C6AA-3685-4C35-93F3-E002079CD6D9}">
      <dgm:prSet/>
      <dgm:spPr/>
      <dgm:t>
        <a:bodyPr/>
        <a:lstStyle/>
        <a:p>
          <a:endParaRPr lang="en-US"/>
        </a:p>
      </dgm:t>
    </dgm:pt>
    <dgm:pt modelId="{E34F8A5D-95B4-4961-A62C-911AF6556469}">
      <dgm:prSet/>
      <dgm:spPr/>
      <dgm:t>
        <a:bodyPr/>
        <a:lstStyle/>
        <a:p>
          <a:pPr>
            <a:lnSpc>
              <a:spcPct val="100000"/>
            </a:lnSpc>
          </a:pPr>
          <a:r>
            <a:rPr lang="en-US"/>
            <a:t>Employing data analysis methods to form a clearer understanding of what influences car identity and value.</a:t>
          </a:r>
        </a:p>
      </dgm:t>
    </dgm:pt>
    <dgm:pt modelId="{747ABC52-83E1-4C97-BC53-D5DF18B3FD9B}" type="parTrans" cxnId="{D073777C-9D92-47CC-9341-4FB471839122}">
      <dgm:prSet/>
      <dgm:spPr/>
      <dgm:t>
        <a:bodyPr/>
        <a:lstStyle/>
        <a:p>
          <a:endParaRPr lang="en-US"/>
        </a:p>
      </dgm:t>
    </dgm:pt>
    <dgm:pt modelId="{BE2ACDF0-93B9-41C6-B491-46469D414E21}" type="sibTrans" cxnId="{D073777C-9D92-47CC-9341-4FB471839122}">
      <dgm:prSet/>
      <dgm:spPr/>
      <dgm:t>
        <a:bodyPr/>
        <a:lstStyle/>
        <a:p>
          <a:endParaRPr lang="en-US"/>
        </a:p>
      </dgm:t>
    </dgm:pt>
    <dgm:pt modelId="{9C6FBB9A-5002-4012-9DEA-1E199D1EFB92}" type="pres">
      <dgm:prSet presAssocID="{F68B718E-08EB-48DE-896E-1D0DA9CD263D}" presName="Root" presStyleCnt="0">
        <dgm:presLayoutVars>
          <dgm:dir/>
          <dgm:resizeHandles val="exact"/>
        </dgm:presLayoutVars>
      </dgm:prSet>
      <dgm:spPr/>
    </dgm:pt>
    <dgm:pt modelId="{5C4F0C71-868F-4AB2-B593-7CE6884AE905}" type="pres">
      <dgm:prSet presAssocID="{066CC119-DF75-4940-BCC8-2D408D7491C1}" presName="Composite" presStyleCnt="0"/>
      <dgm:spPr/>
    </dgm:pt>
    <dgm:pt modelId="{7978D483-CCB6-455A-8FE0-4052CC4F5D50}" type="pres">
      <dgm:prSet presAssocID="{066CC119-DF75-4940-BCC8-2D408D7491C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Blurred abstract view of the car door, with focus on the edge of a black car"/>
        </a:ext>
      </dgm:extLst>
    </dgm:pt>
    <dgm:pt modelId="{634816DA-45CD-4E05-BC34-D1E04718FC12}" type="pres">
      <dgm:prSet presAssocID="{066CC119-DF75-4940-BCC8-2D408D7491C1}" presName="Subtitle" presStyleLbl="revTx" presStyleIdx="0" presStyleCnt="6">
        <dgm:presLayoutVars>
          <dgm:chMax val="0"/>
          <dgm:bulletEnabled/>
        </dgm:presLayoutVars>
      </dgm:prSet>
      <dgm:spPr/>
    </dgm:pt>
    <dgm:pt modelId="{D4CCB825-5229-4F66-A44E-E6FE2C4F91F0}" type="pres">
      <dgm:prSet presAssocID="{066CC119-DF75-4940-BCC8-2D408D7491C1}" presName="Description" presStyleLbl="revTx" presStyleIdx="1" presStyleCnt="6">
        <dgm:presLayoutVars>
          <dgm:bulletEnabled/>
        </dgm:presLayoutVars>
      </dgm:prSet>
      <dgm:spPr/>
    </dgm:pt>
    <dgm:pt modelId="{4CB1F376-A177-4FA7-83E6-81EE36D2CB29}" type="pres">
      <dgm:prSet presAssocID="{F37227C6-CD77-46F5-A505-874A4238B227}" presName="sibTrans" presStyleLbl="sibTrans2D1" presStyleIdx="0" presStyleCnt="0"/>
      <dgm:spPr/>
    </dgm:pt>
    <dgm:pt modelId="{7923C88F-5B3E-462B-9D1B-880592528A99}" type="pres">
      <dgm:prSet presAssocID="{09BC32DE-E50E-456B-B1A0-6EC0C99CE4F1}" presName="Composite" presStyleCnt="0"/>
      <dgm:spPr/>
    </dgm:pt>
    <dgm:pt modelId="{CC9F2AB4-EF5A-4F77-BB07-A49B949E97A6}" type="pres">
      <dgm:prSet presAssocID="{09BC32DE-E50E-456B-B1A0-6EC0C99CE4F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0708" r="12540" b="-2"/>
          <a:stretch/>
        </a:blipFill>
      </dgm:spPr>
      <dgm:extLst>
        <a:ext uri="{E40237B7-FDA0-4F09-8148-C483321AD2D9}">
          <dgm14:cNvPr xmlns:dgm14="http://schemas.microsoft.com/office/drawing/2010/diagram" id="0" name="" descr="A balance between coin stacks and a car figure"/>
        </a:ext>
      </dgm:extLst>
    </dgm:pt>
    <dgm:pt modelId="{FDF3DC62-5229-4183-B00F-73C676406901}" type="pres">
      <dgm:prSet presAssocID="{09BC32DE-E50E-456B-B1A0-6EC0C99CE4F1}" presName="Subtitle" presStyleLbl="revTx" presStyleIdx="2" presStyleCnt="6">
        <dgm:presLayoutVars>
          <dgm:chMax val="0"/>
          <dgm:bulletEnabled/>
        </dgm:presLayoutVars>
      </dgm:prSet>
      <dgm:spPr/>
    </dgm:pt>
    <dgm:pt modelId="{EC4C588C-4228-4531-B69B-FD7872E2134A}" type="pres">
      <dgm:prSet presAssocID="{09BC32DE-E50E-456B-B1A0-6EC0C99CE4F1}" presName="Description" presStyleLbl="revTx" presStyleIdx="3" presStyleCnt="6">
        <dgm:presLayoutVars>
          <dgm:bulletEnabled/>
        </dgm:presLayoutVars>
      </dgm:prSet>
      <dgm:spPr/>
    </dgm:pt>
    <dgm:pt modelId="{38DDBCC6-07C0-49C3-967A-2AF84CCEC841}" type="pres">
      <dgm:prSet presAssocID="{2CDCAF21-19D6-4BC4-AD33-344EAE4660E5}" presName="sibTrans" presStyleLbl="sibTrans2D1" presStyleIdx="0" presStyleCnt="0"/>
      <dgm:spPr/>
    </dgm:pt>
    <dgm:pt modelId="{99BECFA0-CBDE-41A1-A1F9-D9A7D5FDADEA}" type="pres">
      <dgm:prSet presAssocID="{FAC7CFD6-4C87-4264-B3FE-11DC18D83B3F}" presName="Composite" presStyleCnt="0"/>
      <dgm:spPr/>
    </dgm:pt>
    <dgm:pt modelId="{1E7E5D14-C046-4EED-A44D-613023EA1E53}" type="pres">
      <dgm:prSet presAssocID="{FAC7CFD6-4C87-4264-B3FE-11DC18D83B3F}"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41723" r="21028" b="1"/>
          <a:stretch/>
        </a:blipFill>
      </dgm:spPr>
      <dgm:extLst>
        <a:ext uri="{E40237B7-FDA0-4F09-8148-C483321AD2D9}">
          <dgm14:cNvPr xmlns:dgm14="http://schemas.microsoft.com/office/drawing/2010/diagram" id="0" name="" descr="Car, Electric Car, Mechanic, Service, Repairing"/>
        </a:ext>
      </dgm:extLst>
    </dgm:pt>
    <dgm:pt modelId="{7AD462AB-2ACA-4963-BE3E-51260A26572F}" type="pres">
      <dgm:prSet presAssocID="{FAC7CFD6-4C87-4264-B3FE-11DC18D83B3F}" presName="Subtitle" presStyleLbl="revTx" presStyleIdx="4" presStyleCnt="6">
        <dgm:presLayoutVars>
          <dgm:chMax val="0"/>
          <dgm:bulletEnabled/>
        </dgm:presLayoutVars>
      </dgm:prSet>
      <dgm:spPr/>
    </dgm:pt>
    <dgm:pt modelId="{6535C0F4-46BF-4619-98EC-481125FD7710}" type="pres">
      <dgm:prSet presAssocID="{FAC7CFD6-4C87-4264-B3FE-11DC18D83B3F}" presName="Description" presStyleLbl="revTx" presStyleIdx="5" presStyleCnt="6">
        <dgm:presLayoutVars>
          <dgm:bulletEnabled/>
        </dgm:presLayoutVars>
      </dgm:prSet>
      <dgm:spPr/>
    </dgm:pt>
  </dgm:ptLst>
  <dgm:cxnLst>
    <dgm:cxn modelId="{EE5B6D0B-A6C8-4094-8BAD-B9260AEB190A}" type="presOf" srcId="{F68B718E-08EB-48DE-896E-1D0DA9CD263D}" destId="{9C6FBB9A-5002-4012-9DEA-1E199D1EFB92}" srcOrd="0" destOrd="0" presId="urn:microsoft.com/office/officeart/2024/3/layout/verticalVisualTextBlock1"/>
    <dgm:cxn modelId="{B518E919-EE6A-48B3-8A94-63FF5316EE61}" srcId="{066CC119-DF75-4940-BCC8-2D408D7491C1}" destId="{73421DD9-3AA8-4FBB-9868-9CD4B61A3FE3}" srcOrd="0" destOrd="0" parTransId="{E59E6CB3-A06B-453B-870E-0DDE0512E960}" sibTransId="{BBC846B6-14CC-4F51-97E6-1EE009B9E616}"/>
    <dgm:cxn modelId="{483D843C-FCF7-4EB5-ADCF-C487EE40DB09}" type="presOf" srcId="{2CDCAF21-19D6-4BC4-AD33-344EAE4660E5}" destId="{38DDBCC6-07C0-49C3-967A-2AF84CCEC841}" srcOrd="0" destOrd="0" presId="urn:microsoft.com/office/officeart/2024/3/layout/verticalVisualTextBlock1"/>
    <dgm:cxn modelId="{F53EEC41-FB82-42E9-B841-5B571C6B5C92}" type="presOf" srcId="{09BC32DE-E50E-456B-B1A0-6EC0C99CE4F1}" destId="{FDF3DC62-5229-4183-B00F-73C676406901}" srcOrd="0" destOrd="0" presId="urn:microsoft.com/office/officeart/2024/3/layout/verticalVisualTextBlock1"/>
    <dgm:cxn modelId="{55B2CE63-FD53-43A8-930E-46129918C6DA}" type="presOf" srcId="{FAC7CFD6-4C87-4264-B3FE-11DC18D83B3F}" destId="{7AD462AB-2ACA-4963-BE3E-51260A26572F}" srcOrd="0" destOrd="0" presId="urn:microsoft.com/office/officeart/2024/3/layout/verticalVisualTextBlock1"/>
    <dgm:cxn modelId="{15CF0076-E738-40F3-BCF7-04D5E174472C}" srcId="{F68B718E-08EB-48DE-896E-1D0DA9CD263D}" destId="{09BC32DE-E50E-456B-B1A0-6EC0C99CE4F1}" srcOrd="1" destOrd="0" parTransId="{1805D071-522A-4B81-BABF-22C824F4E912}" sibTransId="{2CDCAF21-19D6-4BC4-AD33-344EAE4660E5}"/>
    <dgm:cxn modelId="{D073777C-9D92-47CC-9341-4FB471839122}" srcId="{FAC7CFD6-4C87-4264-B3FE-11DC18D83B3F}" destId="{E34F8A5D-95B4-4961-A62C-911AF6556469}" srcOrd="0" destOrd="0" parTransId="{747ABC52-83E1-4C97-BC53-D5DF18B3FD9B}" sibTransId="{BE2ACDF0-93B9-41C6-B491-46469D414E21}"/>
    <dgm:cxn modelId="{3D79C6AA-3685-4C35-93F3-E002079CD6D9}" srcId="{F68B718E-08EB-48DE-896E-1D0DA9CD263D}" destId="{FAC7CFD6-4C87-4264-B3FE-11DC18D83B3F}" srcOrd="2" destOrd="0" parTransId="{4A1988F1-E772-403B-A800-165CAAC9229C}" sibTransId="{7601C074-1335-4A21-A2BD-A8A370318571}"/>
    <dgm:cxn modelId="{FA2F60AF-D616-4A86-BAC3-0C8E36B19523}" srcId="{F68B718E-08EB-48DE-896E-1D0DA9CD263D}" destId="{066CC119-DF75-4940-BCC8-2D408D7491C1}" srcOrd="0" destOrd="0" parTransId="{82BCAFC4-BF9B-4CBE-9A15-B312EE0E7C11}" sibTransId="{F37227C6-CD77-46F5-A505-874A4238B227}"/>
    <dgm:cxn modelId="{8904DEBB-96BE-4D4C-B5B3-510D721A6602}" srcId="{09BC32DE-E50E-456B-B1A0-6EC0C99CE4F1}" destId="{E13797AD-3B8E-4A0B-A8D0-F8431F569620}" srcOrd="0" destOrd="0" parTransId="{0B5C5FE5-C20C-41C6-AD93-C50FD59668F7}" sibTransId="{CB4555C5-4330-4545-8772-09BD344A564E}"/>
    <dgm:cxn modelId="{590188C8-EBA7-4D24-AC8B-6E6B98A9D00F}" type="presOf" srcId="{E34F8A5D-95B4-4961-A62C-911AF6556469}" destId="{6535C0F4-46BF-4619-98EC-481125FD7710}" srcOrd="0" destOrd="0" presId="urn:microsoft.com/office/officeart/2024/3/layout/verticalVisualTextBlock1"/>
    <dgm:cxn modelId="{1C9F24D4-E29D-4BB2-95B0-3DA826DEC5DE}" type="presOf" srcId="{F37227C6-CD77-46F5-A505-874A4238B227}" destId="{4CB1F376-A177-4FA7-83E6-81EE36D2CB29}" srcOrd="0" destOrd="0" presId="urn:microsoft.com/office/officeart/2024/3/layout/verticalVisualTextBlock1"/>
    <dgm:cxn modelId="{FD5DE5D6-B75C-4BDE-A8D8-102D5CAEE165}" type="presOf" srcId="{066CC119-DF75-4940-BCC8-2D408D7491C1}" destId="{634816DA-45CD-4E05-BC34-D1E04718FC12}" srcOrd="0" destOrd="0" presId="urn:microsoft.com/office/officeart/2024/3/layout/verticalVisualTextBlock1"/>
    <dgm:cxn modelId="{F47B4FE9-61A3-4434-ABCE-C0B78294A8B1}" type="presOf" srcId="{E13797AD-3B8E-4A0B-A8D0-F8431F569620}" destId="{EC4C588C-4228-4531-B69B-FD7872E2134A}" srcOrd="0" destOrd="0" presId="urn:microsoft.com/office/officeart/2024/3/layout/verticalVisualTextBlock1"/>
    <dgm:cxn modelId="{779868F6-C79C-4CDA-B4BE-A42238AF440C}" type="presOf" srcId="{73421DD9-3AA8-4FBB-9868-9CD4B61A3FE3}" destId="{D4CCB825-5229-4F66-A44E-E6FE2C4F91F0}" srcOrd="0" destOrd="0" presId="urn:microsoft.com/office/officeart/2024/3/layout/verticalVisualTextBlock1"/>
    <dgm:cxn modelId="{D30A7027-FD45-4549-8CEB-3FC5A4A486B0}" type="presParOf" srcId="{9C6FBB9A-5002-4012-9DEA-1E199D1EFB92}" destId="{5C4F0C71-868F-4AB2-B593-7CE6884AE905}" srcOrd="0" destOrd="0" presId="urn:microsoft.com/office/officeart/2024/3/layout/verticalVisualTextBlock1"/>
    <dgm:cxn modelId="{AF765961-C949-4BAF-B777-0D93E88CD1B5}" type="presParOf" srcId="{5C4F0C71-868F-4AB2-B593-7CE6884AE905}" destId="{7978D483-CCB6-455A-8FE0-4052CC4F5D50}" srcOrd="0" destOrd="0" presId="urn:microsoft.com/office/officeart/2024/3/layout/verticalVisualTextBlock1"/>
    <dgm:cxn modelId="{E03E07D3-469F-4706-B057-BD2E9F047862}" type="presParOf" srcId="{5C4F0C71-868F-4AB2-B593-7CE6884AE905}" destId="{634816DA-45CD-4E05-BC34-D1E04718FC12}" srcOrd="1" destOrd="0" presId="urn:microsoft.com/office/officeart/2024/3/layout/verticalVisualTextBlock1"/>
    <dgm:cxn modelId="{138A1C91-66A4-4F36-BE0A-A06CFE3DEC6E}" type="presParOf" srcId="{5C4F0C71-868F-4AB2-B593-7CE6884AE905}" destId="{D4CCB825-5229-4F66-A44E-E6FE2C4F91F0}" srcOrd="2" destOrd="0" presId="urn:microsoft.com/office/officeart/2024/3/layout/verticalVisualTextBlock1"/>
    <dgm:cxn modelId="{93E1396D-79B7-48B6-8BFD-E210704C806F}" type="presParOf" srcId="{9C6FBB9A-5002-4012-9DEA-1E199D1EFB92}" destId="{4CB1F376-A177-4FA7-83E6-81EE36D2CB29}" srcOrd="1" destOrd="0" presId="urn:microsoft.com/office/officeart/2024/3/layout/verticalVisualTextBlock1"/>
    <dgm:cxn modelId="{277955BB-0F8F-4D09-96CC-4A75E777C144}" type="presParOf" srcId="{9C6FBB9A-5002-4012-9DEA-1E199D1EFB92}" destId="{7923C88F-5B3E-462B-9D1B-880592528A99}" srcOrd="2" destOrd="0" presId="urn:microsoft.com/office/officeart/2024/3/layout/verticalVisualTextBlock1"/>
    <dgm:cxn modelId="{A62FBB35-FB22-4B21-978D-9B15B9460AFF}" type="presParOf" srcId="{7923C88F-5B3E-462B-9D1B-880592528A99}" destId="{CC9F2AB4-EF5A-4F77-BB07-A49B949E97A6}" srcOrd="0" destOrd="0" presId="urn:microsoft.com/office/officeart/2024/3/layout/verticalVisualTextBlock1"/>
    <dgm:cxn modelId="{AD72AA6E-C445-4465-A7CE-81227ED03757}" type="presParOf" srcId="{7923C88F-5B3E-462B-9D1B-880592528A99}" destId="{FDF3DC62-5229-4183-B00F-73C676406901}" srcOrd="1" destOrd="0" presId="urn:microsoft.com/office/officeart/2024/3/layout/verticalVisualTextBlock1"/>
    <dgm:cxn modelId="{FC53CC64-78FF-46FC-A227-606C5A4581FD}" type="presParOf" srcId="{7923C88F-5B3E-462B-9D1B-880592528A99}" destId="{EC4C588C-4228-4531-B69B-FD7872E2134A}" srcOrd="2" destOrd="0" presId="urn:microsoft.com/office/officeart/2024/3/layout/verticalVisualTextBlock1"/>
    <dgm:cxn modelId="{F8B96491-9F58-493A-BC93-9774D0F02FB8}" type="presParOf" srcId="{9C6FBB9A-5002-4012-9DEA-1E199D1EFB92}" destId="{38DDBCC6-07C0-49C3-967A-2AF84CCEC841}" srcOrd="3" destOrd="0" presId="urn:microsoft.com/office/officeart/2024/3/layout/verticalVisualTextBlock1"/>
    <dgm:cxn modelId="{FC62924C-6014-4617-9B4B-826A552DCDAA}" type="presParOf" srcId="{9C6FBB9A-5002-4012-9DEA-1E199D1EFB92}" destId="{99BECFA0-CBDE-41A1-A1F9-D9A7D5FDADEA}" srcOrd="4" destOrd="0" presId="urn:microsoft.com/office/officeart/2024/3/layout/verticalVisualTextBlock1"/>
    <dgm:cxn modelId="{57DAE562-6D91-4D9F-8A66-E0553B816F5A}" type="presParOf" srcId="{99BECFA0-CBDE-41A1-A1F9-D9A7D5FDADEA}" destId="{1E7E5D14-C046-4EED-A44D-613023EA1E53}" srcOrd="0" destOrd="0" presId="urn:microsoft.com/office/officeart/2024/3/layout/verticalVisualTextBlock1"/>
    <dgm:cxn modelId="{285532E7-6B5E-46FA-BFBE-12F6540DD802}" type="presParOf" srcId="{99BECFA0-CBDE-41A1-A1F9-D9A7D5FDADEA}" destId="{7AD462AB-2ACA-4963-BE3E-51260A26572F}" srcOrd="1" destOrd="0" presId="urn:microsoft.com/office/officeart/2024/3/layout/verticalVisualTextBlock1"/>
    <dgm:cxn modelId="{2655AE05-D952-4C4D-A072-681432932585}" type="presParOf" srcId="{99BECFA0-CBDE-41A1-A1F9-D9A7D5FDADEA}" destId="{6535C0F4-46BF-4619-98EC-481125FD771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408F1-84B5-4EC2-A4EF-A4AFE36374E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00C3E2EE-2A71-4411-9CBD-03192BFFA600}">
      <dgm:prSet/>
      <dgm:spPr/>
      <dgm:t>
        <a:bodyPr/>
        <a:lstStyle/>
        <a:p>
          <a:pPr>
            <a:lnSpc>
              <a:spcPct val="100000"/>
            </a:lnSpc>
            <a:defRPr b="1"/>
          </a:pPr>
          <a:r>
            <a:rPr lang="en-US"/>
            <a:t>Insights into Car Identity</a:t>
          </a:r>
        </a:p>
      </dgm:t>
    </dgm:pt>
    <dgm:pt modelId="{63DA1EFD-6998-4F39-8EAF-34BC8CEB755C}" type="parTrans" cxnId="{1FE48D9E-0134-4114-B54A-DF74608528CA}">
      <dgm:prSet/>
      <dgm:spPr/>
      <dgm:t>
        <a:bodyPr/>
        <a:lstStyle/>
        <a:p>
          <a:endParaRPr lang="en-US"/>
        </a:p>
      </dgm:t>
    </dgm:pt>
    <dgm:pt modelId="{3F8AD267-6B17-468C-8757-B350BA9015D8}" type="sibTrans" cxnId="{1FE48D9E-0134-4114-B54A-DF74608528CA}">
      <dgm:prSet/>
      <dgm:spPr/>
      <dgm:t>
        <a:bodyPr/>
        <a:lstStyle/>
        <a:p>
          <a:pPr>
            <a:lnSpc>
              <a:spcPct val="100000"/>
            </a:lnSpc>
            <a:defRPr b="1"/>
          </a:pPr>
          <a:endParaRPr lang="en-US"/>
        </a:p>
      </dgm:t>
    </dgm:pt>
    <dgm:pt modelId="{4AD38001-1E37-4CEC-99C9-6C77C28DAD83}">
      <dgm:prSet/>
      <dgm:spPr/>
      <dgm:t>
        <a:bodyPr/>
        <a:lstStyle/>
        <a:p>
          <a:pPr>
            <a:lnSpc>
              <a:spcPct val="100000"/>
            </a:lnSpc>
          </a:pPr>
          <a:r>
            <a:rPr lang="en-US"/>
            <a:t>Our analysis has highlighted various aspects of car identity, helping us appreciate the uniqueness of each vehicle.</a:t>
          </a:r>
        </a:p>
      </dgm:t>
    </dgm:pt>
    <dgm:pt modelId="{FDF5FB5E-5F7D-4FFE-B4ED-5A1F07CB21E3}" type="parTrans" cxnId="{678DD94F-D929-4C16-AF3F-A3B05B59EACC}">
      <dgm:prSet/>
      <dgm:spPr/>
      <dgm:t>
        <a:bodyPr/>
        <a:lstStyle/>
        <a:p>
          <a:endParaRPr lang="en-US"/>
        </a:p>
      </dgm:t>
    </dgm:pt>
    <dgm:pt modelId="{FB4F8C03-486E-4F8A-91B2-60ACDBED5D5A}" type="sibTrans" cxnId="{678DD94F-D929-4C16-AF3F-A3B05B59EACC}">
      <dgm:prSet/>
      <dgm:spPr/>
      <dgm:t>
        <a:bodyPr/>
        <a:lstStyle/>
        <a:p>
          <a:endParaRPr lang="en-US"/>
        </a:p>
      </dgm:t>
    </dgm:pt>
    <dgm:pt modelId="{03EDFD95-A834-4965-B3F4-E06753A63450}">
      <dgm:prSet/>
      <dgm:spPr/>
      <dgm:t>
        <a:bodyPr/>
        <a:lstStyle/>
        <a:p>
          <a:pPr>
            <a:lnSpc>
              <a:spcPct val="100000"/>
            </a:lnSpc>
            <a:defRPr b="1"/>
          </a:pPr>
          <a:r>
            <a:rPr lang="en-US"/>
            <a:t>Understanding Vehicle Value</a:t>
          </a:r>
        </a:p>
      </dgm:t>
    </dgm:pt>
    <dgm:pt modelId="{876974A4-C00F-4D94-939C-6BE045C035AC}" type="parTrans" cxnId="{CAAEEA00-21DB-45F9-A39E-184BCDDF6DFA}">
      <dgm:prSet/>
      <dgm:spPr/>
      <dgm:t>
        <a:bodyPr/>
        <a:lstStyle/>
        <a:p>
          <a:endParaRPr lang="en-US"/>
        </a:p>
      </dgm:t>
    </dgm:pt>
    <dgm:pt modelId="{451A9CC9-9126-47A3-BD19-0E8E0873E9B2}" type="sibTrans" cxnId="{CAAEEA00-21DB-45F9-A39E-184BCDDF6DFA}">
      <dgm:prSet/>
      <dgm:spPr/>
      <dgm:t>
        <a:bodyPr/>
        <a:lstStyle/>
        <a:p>
          <a:pPr>
            <a:lnSpc>
              <a:spcPct val="100000"/>
            </a:lnSpc>
            <a:defRPr b="1"/>
          </a:pPr>
          <a:endParaRPr lang="en-US"/>
        </a:p>
      </dgm:t>
    </dgm:pt>
    <dgm:pt modelId="{8B913AD1-6A78-461A-B74A-B667B694EDBA}">
      <dgm:prSet/>
      <dgm:spPr/>
      <dgm:t>
        <a:bodyPr/>
        <a:lstStyle/>
        <a:p>
          <a:pPr>
            <a:lnSpc>
              <a:spcPct val="100000"/>
            </a:lnSpc>
          </a:pPr>
          <a:r>
            <a:rPr lang="en-US"/>
            <a:t>By examining automotive data, we gain insights into the value of different vehicles and what influences their worth.</a:t>
          </a:r>
        </a:p>
      </dgm:t>
    </dgm:pt>
    <dgm:pt modelId="{A64C7969-80A6-4337-A4A1-14AF26EE8619}" type="parTrans" cxnId="{660ACD76-B513-4732-9C8E-D98501A60982}">
      <dgm:prSet/>
      <dgm:spPr/>
      <dgm:t>
        <a:bodyPr/>
        <a:lstStyle/>
        <a:p>
          <a:endParaRPr lang="en-US"/>
        </a:p>
      </dgm:t>
    </dgm:pt>
    <dgm:pt modelId="{9519F6F0-7B81-4ABD-9483-C8914A8BAD65}" type="sibTrans" cxnId="{660ACD76-B513-4732-9C8E-D98501A60982}">
      <dgm:prSet/>
      <dgm:spPr/>
      <dgm:t>
        <a:bodyPr/>
        <a:lstStyle/>
        <a:p>
          <a:endParaRPr lang="en-US"/>
        </a:p>
      </dgm:t>
    </dgm:pt>
    <dgm:pt modelId="{DF2A8BDF-D5E6-4FAC-B688-43057AC16A0F}">
      <dgm:prSet/>
      <dgm:spPr/>
      <dgm:t>
        <a:bodyPr/>
        <a:lstStyle/>
        <a:p>
          <a:pPr>
            <a:lnSpc>
              <a:spcPct val="100000"/>
            </a:lnSpc>
            <a:defRPr b="1"/>
          </a:pPr>
          <a:r>
            <a:rPr lang="en-US"/>
            <a:t>Diversity in Automotive Landscape</a:t>
          </a:r>
        </a:p>
      </dgm:t>
    </dgm:pt>
    <dgm:pt modelId="{C7A0B31F-FC3A-44D5-980E-7A5985E0112B}" type="parTrans" cxnId="{06F5D35C-77E1-4B43-AE8A-A89EB5A8B907}">
      <dgm:prSet/>
      <dgm:spPr/>
      <dgm:t>
        <a:bodyPr/>
        <a:lstStyle/>
        <a:p>
          <a:endParaRPr lang="en-US"/>
        </a:p>
      </dgm:t>
    </dgm:pt>
    <dgm:pt modelId="{F72785A9-6287-4B94-81AE-BAF24C2BA362}" type="sibTrans" cxnId="{06F5D35C-77E1-4B43-AE8A-A89EB5A8B907}">
      <dgm:prSet/>
      <dgm:spPr/>
      <dgm:t>
        <a:bodyPr/>
        <a:lstStyle/>
        <a:p>
          <a:endParaRPr lang="en-US"/>
        </a:p>
      </dgm:t>
    </dgm:pt>
    <dgm:pt modelId="{807A34F6-D32A-4DCF-AA7A-EC229AC838DD}">
      <dgm:prSet/>
      <dgm:spPr/>
      <dgm:t>
        <a:bodyPr/>
        <a:lstStyle/>
        <a:p>
          <a:pPr>
            <a:lnSpc>
              <a:spcPct val="100000"/>
            </a:lnSpc>
          </a:pPr>
          <a:r>
            <a:rPr lang="en-US"/>
            <a:t>Our exploration reveals the diversity within the automotive landscape, showcasing various makes, models, and their stories.</a:t>
          </a:r>
        </a:p>
      </dgm:t>
    </dgm:pt>
    <dgm:pt modelId="{2CD9F7F6-EC72-462A-9EFB-17B922B96905}" type="parTrans" cxnId="{40039E90-DC61-496D-8551-7E5845A2B45D}">
      <dgm:prSet/>
      <dgm:spPr/>
      <dgm:t>
        <a:bodyPr/>
        <a:lstStyle/>
        <a:p>
          <a:endParaRPr lang="en-US"/>
        </a:p>
      </dgm:t>
    </dgm:pt>
    <dgm:pt modelId="{7148FE66-14AE-4D36-907C-96B6A764BC48}" type="sibTrans" cxnId="{40039E90-DC61-496D-8551-7E5845A2B45D}">
      <dgm:prSet/>
      <dgm:spPr/>
      <dgm:t>
        <a:bodyPr/>
        <a:lstStyle/>
        <a:p>
          <a:endParaRPr lang="en-US"/>
        </a:p>
      </dgm:t>
    </dgm:pt>
    <dgm:pt modelId="{B050A450-C49F-4317-B180-8D86323DCAD4}" type="pres">
      <dgm:prSet presAssocID="{2C0408F1-84B5-4EC2-A4EF-A4AFE36374EA}" presName="Name0" presStyleCnt="0">
        <dgm:presLayoutVars>
          <dgm:dir/>
          <dgm:resizeHandles val="exact"/>
        </dgm:presLayoutVars>
      </dgm:prSet>
      <dgm:spPr/>
    </dgm:pt>
    <dgm:pt modelId="{3D5DCD53-3F6D-4182-8B52-AE202C5C0419}" type="pres">
      <dgm:prSet presAssocID="{00C3E2EE-2A71-4411-9CBD-03192BFFA600}" presName="compNode" presStyleCnt="0"/>
      <dgm:spPr/>
    </dgm:pt>
    <dgm:pt modelId="{219A8297-0594-4B2B-9E86-658FDB871602}" type="pres">
      <dgm:prSet presAssocID="{00C3E2EE-2A71-4411-9CBD-03192BFFA600}" presName="pictRect" presStyleLbl="revTx" presStyleIdx="0" presStyleCnt="6">
        <dgm:presLayoutVars>
          <dgm:chMax val="0"/>
          <dgm:bulletEnabled/>
        </dgm:presLayoutVars>
      </dgm:prSet>
      <dgm:spPr/>
    </dgm:pt>
    <dgm:pt modelId="{F2E01F7C-3523-4FED-9650-B2A9AAB26F90}" type="pres">
      <dgm:prSet presAssocID="{00C3E2EE-2A71-4411-9CBD-03192BFFA600}" presName="textRect" presStyleLbl="revTx" presStyleIdx="1" presStyleCnt="6">
        <dgm:presLayoutVars>
          <dgm:bulletEnabled/>
        </dgm:presLayoutVars>
      </dgm:prSet>
      <dgm:spPr/>
    </dgm:pt>
    <dgm:pt modelId="{D3E9A6F9-4D59-4CBF-8238-5F0FBE870B85}" type="pres">
      <dgm:prSet presAssocID="{3F8AD267-6B17-468C-8757-B350BA9015D8}" presName="sibTrans" presStyleLbl="sibTrans2D1" presStyleIdx="0" presStyleCnt="0"/>
      <dgm:spPr/>
    </dgm:pt>
    <dgm:pt modelId="{FB91D01E-5023-4787-8AF1-A198302AFFFC}" type="pres">
      <dgm:prSet presAssocID="{03EDFD95-A834-4965-B3F4-E06753A63450}" presName="compNode" presStyleCnt="0"/>
      <dgm:spPr/>
    </dgm:pt>
    <dgm:pt modelId="{F613C32E-5DD9-4F21-9920-EE0A26A0F6C1}" type="pres">
      <dgm:prSet presAssocID="{03EDFD95-A834-4965-B3F4-E06753A63450}" presName="pictRect" presStyleLbl="revTx" presStyleIdx="2" presStyleCnt="6">
        <dgm:presLayoutVars>
          <dgm:chMax val="0"/>
          <dgm:bulletEnabled/>
        </dgm:presLayoutVars>
      </dgm:prSet>
      <dgm:spPr/>
    </dgm:pt>
    <dgm:pt modelId="{EDF4FFFB-E3F8-4583-821E-867C0CF8C889}" type="pres">
      <dgm:prSet presAssocID="{03EDFD95-A834-4965-B3F4-E06753A63450}" presName="textRect" presStyleLbl="revTx" presStyleIdx="3" presStyleCnt="6">
        <dgm:presLayoutVars>
          <dgm:bulletEnabled/>
        </dgm:presLayoutVars>
      </dgm:prSet>
      <dgm:spPr/>
    </dgm:pt>
    <dgm:pt modelId="{457D0E13-57F9-42D7-89FE-240D39B5FAFA}" type="pres">
      <dgm:prSet presAssocID="{451A9CC9-9126-47A3-BD19-0E8E0873E9B2}" presName="sibTrans" presStyleLbl="sibTrans2D1" presStyleIdx="0" presStyleCnt="0"/>
      <dgm:spPr/>
    </dgm:pt>
    <dgm:pt modelId="{792B03E0-5A00-4C6E-9D1E-486559FA092E}" type="pres">
      <dgm:prSet presAssocID="{DF2A8BDF-D5E6-4FAC-B688-43057AC16A0F}" presName="compNode" presStyleCnt="0"/>
      <dgm:spPr/>
    </dgm:pt>
    <dgm:pt modelId="{AC326477-D812-4A2E-8741-E4E4A8E5987C}" type="pres">
      <dgm:prSet presAssocID="{DF2A8BDF-D5E6-4FAC-B688-43057AC16A0F}" presName="pictRect" presStyleLbl="revTx" presStyleIdx="4" presStyleCnt="6">
        <dgm:presLayoutVars>
          <dgm:chMax val="0"/>
          <dgm:bulletEnabled/>
        </dgm:presLayoutVars>
      </dgm:prSet>
      <dgm:spPr/>
    </dgm:pt>
    <dgm:pt modelId="{358C79EA-E38C-438E-8E00-8C8C7F156857}" type="pres">
      <dgm:prSet presAssocID="{DF2A8BDF-D5E6-4FAC-B688-43057AC16A0F}" presName="textRect" presStyleLbl="revTx" presStyleIdx="5" presStyleCnt="6">
        <dgm:presLayoutVars>
          <dgm:bulletEnabled/>
        </dgm:presLayoutVars>
      </dgm:prSet>
      <dgm:spPr/>
    </dgm:pt>
  </dgm:ptLst>
  <dgm:cxnLst>
    <dgm:cxn modelId="{CAAEEA00-21DB-45F9-A39E-184BCDDF6DFA}" srcId="{2C0408F1-84B5-4EC2-A4EF-A4AFE36374EA}" destId="{03EDFD95-A834-4965-B3F4-E06753A63450}" srcOrd="1" destOrd="0" parTransId="{876974A4-C00F-4D94-939C-6BE045C035AC}" sibTransId="{451A9CC9-9126-47A3-BD19-0E8E0873E9B2}"/>
    <dgm:cxn modelId="{16ED8203-04E2-4170-8481-849E3EB242B9}" type="presOf" srcId="{03EDFD95-A834-4965-B3F4-E06753A63450}" destId="{F613C32E-5DD9-4F21-9920-EE0A26A0F6C1}" srcOrd="0" destOrd="0" presId="urn:microsoft.com/office/officeart/2024/3/layout/hArchList1"/>
    <dgm:cxn modelId="{B2EFC306-0F2E-4ABE-B628-7953686B93D8}" type="presOf" srcId="{451A9CC9-9126-47A3-BD19-0E8E0873E9B2}" destId="{457D0E13-57F9-42D7-89FE-240D39B5FAFA}" srcOrd="0" destOrd="0" presId="urn:microsoft.com/office/officeart/2024/3/layout/hArchList1"/>
    <dgm:cxn modelId="{3003D925-C8C8-471C-94CB-47AE0DFAAEE7}" type="presOf" srcId="{00C3E2EE-2A71-4411-9CBD-03192BFFA600}" destId="{219A8297-0594-4B2B-9E86-658FDB871602}" srcOrd="0" destOrd="0" presId="urn:microsoft.com/office/officeart/2024/3/layout/hArchList1"/>
    <dgm:cxn modelId="{CFEACB30-081E-4D9C-9CDB-75C105B47A5F}" type="presOf" srcId="{807A34F6-D32A-4DCF-AA7A-EC229AC838DD}" destId="{358C79EA-E38C-438E-8E00-8C8C7F156857}" srcOrd="0" destOrd="0" presId="urn:microsoft.com/office/officeart/2024/3/layout/hArchList1"/>
    <dgm:cxn modelId="{06F5D35C-77E1-4B43-AE8A-A89EB5A8B907}" srcId="{2C0408F1-84B5-4EC2-A4EF-A4AFE36374EA}" destId="{DF2A8BDF-D5E6-4FAC-B688-43057AC16A0F}" srcOrd="2" destOrd="0" parTransId="{C7A0B31F-FC3A-44D5-980E-7A5985E0112B}" sibTransId="{F72785A9-6287-4B94-81AE-BAF24C2BA362}"/>
    <dgm:cxn modelId="{678DD94F-D929-4C16-AF3F-A3B05B59EACC}" srcId="{00C3E2EE-2A71-4411-9CBD-03192BFFA600}" destId="{4AD38001-1E37-4CEC-99C9-6C77C28DAD83}" srcOrd="0" destOrd="0" parTransId="{FDF5FB5E-5F7D-4FFE-B4ED-5A1F07CB21E3}" sibTransId="{FB4F8C03-486E-4F8A-91B2-60ACDBED5D5A}"/>
    <dgm:cxn modelId="{660ACD76-B513-4732-9C8E-D98501A60982}" srcId="{03EDFD95-A834-4965-B3F4-E06753A63450}" destId="{8B913AD1-6A78-461A-B74A-B667B694EDBA}" srcOrd="0" destOrd="0" parTransId="{A64C7969-80A6-4337-A4A1-14AF26EE8619}" sibTransId="{9519F6F0-7B81-4ABD-9483-C8914A8BAD65}"/>
    <dgm:cxn modelId="{5DDF4F59-A96B-4D0E-B1C7-EE6F6640FD45}" type="presOf" srcId="{8B913AD1-6A78-461A-B74A-B667B694EDBA}" destId="{EDF4FFFB-E3F8-4583-821E-867C0CF8C889}" srcOrd="0" destOrd="0" presId="urn:microsoft.com/office/officeart/2024/3/layout/hArchList1"/>
    <dgm:cxn modelId="{40039E90-DC61-496D-8551-7E5845A2B45D}" srcId="{DF2A8BDF-D5E6-4FAC-B688-43057AC16A0F}" destId="{807A34F6-D32A-4DCF-AA7A-EC229AC838DD}" srcOrd="0" destOrd="0" parTransId="{2CD9F7F6-EC72-462A-9EFB-17B922B96905}" sibTransId="{7148FE66-14AE-4D36-907C-96B6A764BC48}"/>
    <dgm:cxn modelId="{1FE48D9E-0134-4114-B54A-DF74608528CA}" srcId="{2C0408F1-84B5-4EC2-A4EF-A4AFE36374EA}" destId="{00C3E2EE-2A71-4411-9CBD-03192BFFA600}" srcOrd="0" destOrd="0" parTransId="{63DA1EFD-6998-4F39-8EAF-34BC8CEB755C}" sibTransId="{3F8AD267-6B17-468C-8757-B350BA9015D8}"/>
    <dgm:cxn modelId="{5AB2679F-2860-4DFD-8779-8832B943CA1D}" type="presOf" srcId="{4AD38001-1E37-4CEC-99C9-6C77C28DAD83}" destId="{F2E01F7C-3523-4FED-9650-B2A9AAB26F90}" srcOrd="0" destOrd="0" presId="urn:microsoft.com/office/officeart/2024/3/layout/hArchList1"/>
    <dgm:cxn modelId="{9CADE6B4-6A65-4275-B7A9-FDAABB7EE049}" type="presOf" srcId="{3F8AD267-6B17-468C-8757-B350BA9015D8}" destId="{D3E9A6F9-4D59-4CBF-8238-5F0FBE870B85}" srcOrd="0" destOrd="0" presId="urn:microsoft.com/office/officeart/2024/3/layout/hArchList1"/>
    <dgm:cxn modelId="{4D8A50B5-82C1-4154-8C1F-24B9A14E4CE5}" type="presOf" srcId="{2C0408F1-84B5-4EC2-A4EF-A4AFE36374EA}" destId="{B050A450-C49F-4317-B180-8D86323DCAD4}" srcOrd="0" destOrd="0" presId="urn:microsoft.com/office/officeart/2024/3/layout/hArchList1"/>
    <dgm:cxn modelId="{D906ABC7-50F9-4E81-A912-64420128EFDA}" type="presOf" srcId="{DF2A8BDF-D5E6-4FAC-B688-43057AC16A0F}" destId="{AC326477-D812-4A2E-8741-E4E4A8E5987C}" srcOrd="0" destOrd="0" presId="urn:microsoft.com/office/officeart/2024/3/layout/hArchList1"/>
    <dgm:cxn modelId="{6909157B-A991-4D70-BEFE-9C9304F2A7C5}" type="presParOf" srcId="{B050A450-C49F-4317-B180-8D86323DCAD4}" destId="{3D5DCD53-3F6D-4182-8B52-AE202C5C0419}" srcOrd="0" destOrd="0" presId="urn:microsoft.com/office/officeart/2024/3/layout/hArchList1"/>
    <dgm:cxn modelId="{C1731191-2C85-4D52-AB05-DF3C3FD28C69}" type="presParOf" srcId="{3D5DCD53-3F6D-4182-8B52-AE202C5C0419}" destId="{219A8297-0594-4B2B-9E86-658FDB871602}" srcOrd="0" destOrd="0" presId="urn:microsoft.com/office/officeart/2024/3/layout/hArchList1"/>
    <dgm:cxn modelId="{47317990-F55A-4E17-9908-45C5EA0F979C}" type="presParOf" srcId="{3D5DCD53-3F6D-4182-8B52-AE202C5C0419}" destId="{F2E01F7C-3523-4FED-9650-B2A9AAB26F90}" srcOrd="1" destOrd="0" presId="urn:microsoft.com/office/officeart/2024/3/layout/hArchList1"/>
    <dgm:cxn modelId="{AFEE763C-47BE-482E-940B-EE736D96C63C}" type="presParOf" srcId="{B050A450-C49F-4317-B180-8D86323DCAD4}" destId="{D3E9A6F9-4D59-4CBF-8238-5F0FBE870B85}" srcOrd="1" destOrd="0" presId="urn:microsoft.com/office/officeart/2024/3/layout/hArchList1"/>
    <dgm:cxn modelId="{95824CF2-9C8D-4F83-8262-0F61603F93FE}" type="presParOf" srcId="{B050A450-C49F-4317-B180-8D86323DCAD4}" destId="{FB91D01E-5023-4787-8AF1-A198302AFFFC}" srcOrd="2" destOrd="0" presId="urn:microsoft.com/office/officeart/2024/3/layout/hArchList1"/>
    <dgm:cxn modelId="{A593A93E-AF9E-45D5-93CB-20A7E4D9900F}" type="presParOf" srcId="{FB91D01E-5023-4787-8AF1-A198302AFFFC}" destId="{F613C32E-5DD9-4F21-9920-EE0A26A0F6C1}" srcOrd="0" destOrd="0" presId="urn:microsoft.com/office/officeart/2024/3/layout/hArchList1"/>
    <dgm:cxn modelId="{F1E475FD-E797-4D6D-A452-8639FABD5BA0}" type="presParOf" srcId="{FB91D01E-5023-4787-8AF1-A198302AFFFC}" destId="{EDF4FFFB-E3F8-4583-821E-867C0CF8C889}" srcOrd="1" destOrd="0" presId="urn:microsoft.com/office/officeart/2024/3/layout/hArchList1"/>
    <dgm:cxn modelId="{7A209C2E-474F-4CA0-B043-DEE6DC659E6D}" type="presParOf" srcId="{B050A450-C49F-4317-B180-8D86323DCAD4}" destId="{457D0E13-57F9-42D7-89FE-240D39B5FAFA}" srcOrd="3" destOrd="0" presId="urn:microsoft.com/office/officeart/2024/3/layout/hArchList1"/>
    <dgm:cxn modelId="{58203FF9-106C-4709-8600-9BE3E996AC4C}" type="presParOf" srcId="{B050A450-C49F-4317-B180-8D86323DCAD4}" destId="{792B03E0-5A00-4C6E-9D1E-486559FA092E}" srcOrd="4" destOrd="0" presId="urn:microsoft.com/office/officeart/2024/3/layout/hArchList1"/>
    <dgm:cxn modelId="{F2254566-EA2C-4B4F-8FC2-A3718DE58708}" type="presParOf" srcId="{792B03E0-5A00-4C6E-9D1E-486559FA092E}" destId="{AC326477-D812-4A2E-8741-E4E4A8E5987C}" srcOrd="0" destOrd="0" presId="urn:microsoft.com/office/officeart/2024/3/layout/hArchList1"/>
    <dgm:cxn modelId="{F24A7A7B-AC54-4510-85B1-581E0B96A9F2}" type="presParOf" srcId="{792B03E0-5A00-4C6E-9D1E-486559FA092E}" destId="{358C79EA-E38C-438E-8E00-8C8C7F15685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0C5DA5-BB53-459C-AF5D-06DC1DC999A3}"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76F9F48F-2764-4CB7-94DF-C7A9FFDC1F7D}">
      <dgm:prSet/>
      <dgm:spPr/>
      <dgm:t>
        <a:bodyPr/>
        <a:lstStyle/>
        <a:p>
          <a:pPr>
            <a:lnSpc>
              <a:spcPct val="100000"/>
            </a:lnSpc>
            <a:defRPr b="1"/>
          </a:pPr>
          <a:r>
            <a:rPr lang="en-US"/>
            <a:t>Correlation Analysis</a:t>
          </a:r>
        </a:p>
      </dgm:t>
    </dgm:pt>
    <dgm:pt modelId="{B0AE9156-18F8-44EF-8883-6B3C297FF661}" type="parTrans" cxnId="{AB94A2F5-34B2-4DE2-A827-C6571A229771}">
      <dgm:prSet/>
      <dgm:spPr/>
      <dgm:t>
        <a:bodyPr/>
        <a:lstStyle/>
        <a:p>
          <a:endParaRPr lang="en-US"/>
        </a:p>
      </dgm:t>
    </dgm:pt>
    <dgm:pt modelId="{6E779125-40EB-4BEA-ACAA-DC429BB77DD9}" type="sibTrans" cxnId="{AB94A2F5-34B2-4DE2-A827-C6571A229771}">
      <dgm:prSet/>
      <dgm:spPr/>
      <dgm:t>
        <a:bodyPr/>
        <a:lstStyle/>
        <a:p>
          <a:pPr>
            <a:lnSpc>
              <a:spcPct val="100000"/>
            </a:lnSpc>
            <a:defRPr b="1"/>
          </a:pPr>
          <a:endParaRPr lang="en-US"/>
        </a:p>
      </dgm:t>
    </dgm:pt>
    <dgm:pt modelId="{EEE20CA2-8486-40CD-9DE1-3CD33B7F7BB8}">
      <dgm:prSet/>
      <dgm:spPr/>
      <dgm:t>
        <a:bodyPr/>
        <a:lstStyle/>
        <a:p>
          <a:pPr>
            <a:lnSpc>
              <a:spcPct val="100000"/>
            </a:lnSpc>
          </a:pPr>
          <a:r>
            <a:rPr lang="en-US"/>
            <a:t>Analyzing the relationship between various car models and their average prices can reveal consumer preferences and trends.</a:t>
          </a:r>
        </a:p>
      </dgm:t>
    </dgm:pt>
    <dgm:pt modelId="{4CE59019-2C51-4172-9AF9-A6A7CD48A630}" type="parTrans" cxnId="{C2F31B7D-6FE5-45CF-BF9C-C7F0389441F1}">
      <dgm:prSet/>
      <dgm:spPr/>
      <dgm:t>
        <a:bodyPr/>
        <a:lstStyle/>
        <a:p>
          <a:endParaRPr lang="en-US"/>
        </a:p>
      </dgm:t>
    </dgm:pt>
    <dgm:pt modelId="{7AD1A007-E125-436F-AE24-E3F6173DA496}" type="sibTrans" cxnId="{C2F31B7D-6FE5-45CF-BF9C-C7F0389441F1}">
      <dgm:prSet/>
      <dgm:spPr/>
      <dgm:t>
        <a:bodyPr/>
        <a:lstStyle/>
        <a:p>
          <a:endParaRPr lang="en-US"/>
        </a:p>
      </dgm:t>
    </dgm:pt>
    <dgm:pt modelId="{CBAAC013-0E32-4DEF-9623-86F9AEE346F2}">
      <dgm:prSet/>
      <dgm:spPr/>
      <dgm:t>
        <a:bodyPr/>
        <a:lstStyle/>
        <a:p>
          <a:pPr>
            <a:lnSpc>
              <a:spcPct val="100000"/>
            </a:lnSpc>
            <a:defRPr b="1"/>
          </a:pPr>
          <a:r>
            <a:rPr lang="en-US"/>
            <a:t>Consumer Purchasing Behavior</a:t>
          </a:r>
        </a:p>
      </dgm:t>
    </dgm:pt>
    <dgm:pt modelId="{3033FB15-1A75-4E3C-8C69-8ABF7FBED2B7}" type="parTrans" cxnId="{E3204ECD-4F8C-4F30-95BA-34D3631C73E8}">
      <dgm:prSet/>
      <dgm:spPr/>
      <dgm:t>
        <a:bodyPr/>
        <a:lstStyle/>
        <a:p>
          <a:endParaRPr lang="en-US"/>
        </a:p>
      </dgm:t>
    </dgm:pt>
    <dgm:pt modelId="{D4D4DEA4-1334-4E2E-A12D-5BB2D9355892}" type="sibTrans" cxnId="{E3204ECD-4F8C-4F30-95BA-34D3631C73E8}">
      <dgm:prSet/>
      <dgm:spPr/>
      <dgm:t>
        <a:bodyPr/>
        <a:lstStyle/>
        <a:p>
          <a:pPr>
            <a:lnSpc>
              <a:spcPct val="100000"/>
            </a:lnSpc>
            <a:defRPr b="1"/>
          </a:pPr>
          <a:endParaRPr lang="en-US"/>
        </a:p>
      </dgm:t>
    </dgm:pt>
    <dgm:pt modelId="{8AB138BF-5A10-4332-8511-73E4F1DCEC9D}">
      <dgm:prSet/>
      <dgm:spPr/>
      <dgm:t>
        <a:bodyPr/>
        <a:lstStyle/>
        <a:p>
          <a:pPr>
            <a:lnSpc>
              <a:spcPct val="100000"/>
            </a:lnSpc>
          </a:pPr>
          <a:r>
            <a:rPr lang="en-US"/>
            <a:t>Understanding how pricing influences consumer purchasing behavior can help manufacturers tailor their offerings.</a:t>
          </a:r>
        </a:p>
      </dgm:t>
    </dgm:pt>
    <dgm:pt modelId="{E16C6950-30A4-4C04-8CF8-67FB70B7ED5D}" type="parTrans" cxnId="{BEE7BEB5-862E-4B67-B4E5-7D9DFB87AAEA}">
      <dgm:prSet/>
      <dgm:spPr/>
      <dgm:t>
        <a:bodyPr/>
        <a:lstStyle/>
        <a:p>
          <a:endParaRPr lang="en-US"/>
        </a:p>
      </dgm:t>
    </dgm:pt>
    <dgm:pt modelId="{32B2AC61-6C19-4182-B57A-6AC581602AD2}" type="sibTrans" cxnId="{BEE7BEB5-862E-4B67-B4E5-7D9DFB87AAEA}">
      <dgm:prSet/>
      <dgm:spPr/>
      <dgm:t>
        <a:bodyPr/>
        <a:lstStyle/>
        <a:p>
          <a:endParaRPr lang="en-US"/>
        </a:p>
      </dgm:t>
    </dgm:pt>
    <dgm:pt modelId="{55CE8C96-DF5B-4AAF-84C9-C74B2B256ECB}">
      <dgm:prSet/>
      <dgm:spPr/>
      <dgm:t>
        <a:bodyPr/>
        <a:lstStyle/>
        <a:p>
          <a:pPr>
            <a:lnSpc>
              <a:spcPct val="100000"/>
            </a:lnSpc>
            <a:defRPr b="1"/>
          </a:pPr>
          <a:r>
            <a:rPr lang="en-US"/>
            <a:t>Market Trends</a:t>
          </a:r>
        </a:p>
      </dgm:t>
    </dgm:pt>
    <dgm:pt modelId="{BD3A2490-77F7-4545-8FD8-AEBBEDEE2625}" type="parTrans" cxnId="{DC0B8A83-6342-4F85-8935-978AAEDB3C3C}">
      <dgm:prSet/>
      <dgm:spPr/>
      <dgm:t>
        <a:bodyPr/>
        <a:lstStyle/>
        <a:p>
          <a:endParaRPr lang="en-US"/>
        </a:p>
      </dgm:t>
    </dgm:pt>
    <dgm:pt modelId="{2543BC3C-804A-4A04-851D-63E4DD698083}" type="sibTrans" cxnId="{DC0B8A83-6342-4F85-8935-978AAEDB3C3C}">
      <dgm:prSet/>
      <dgm:spPr/>
      <dgm:t>
        <a:bodyPr/>
        <a:lstStyle/>
        <a:p>
          <a:endParaRPr lang="en-US"/>
        </a:p>
      </dgm:t>
    </dgm:pt>
    <dgm:pt modelId="{531225FB-F5C1-4E16-878D-ADFD012EE896}">
      <dgm:prSet/>
      <dgm:spPr/>
      <dgm:t>
        <a:bodyPr/>
        <a:lstStyle/>
        <a:p>
          <a:pPr>
            <a:lnSpc>
              <a:spcPct val="100000"/>
            </a:lnSpc>
          </a:pPr>
          <a:r>
            <a:rPr lang="en-US"/>
            <a:t>Identifying trends based on car model pricing can assist in predicting future market movements and consumer demands.</a:t>
          </a:r>
        </a:p>
      </dgm:t>
    </dgm:pt>
    <dgm:pt modelId="{2AE65F7E-2AD4-4CE5-B864-CAC08E531B7B}" type="parTrans" cxnId="{4631F31A-C8BD-4F94-B121-638EE00B087C}">
      <dgm:prSet/>
      <dgm:spPr/>
      <dgm:t>
        <a:bodyPr/>
        <a:lstStyle/>
        <a:p>
          <a:endParaRPr lang="en-US"/>
        </a:p>
      </dgm:t>
    </dgm:pt>
    <dgm:pt modelId="{E2CF4918-C418-49E2-B8C5-C8CB44C13E0E}" type="sibTrans" cxnId="{4631F31A-C8BD-4F94-B121-638EE00B087C}">
      <dgm:prSet/>
      <dgm:spPr/>
      <dgm:t>
        <a:bodyPr/>
        <a:lstStyle/>
        <a:p>
          <a:endParaRPr lang="en-US"/>
        </a:p>
      </dgm:t>
    </dgm:pt>
    <dgm:pt modelId="{BC05A8AD-9FBC-41D9-94C3-EDBEDDF1D28B}" type="pres">
      <dgm:prSet presAssocID="{C70C5DA5-BB53-459C-AF5D-06DC1DC999A3}" presName="Root" presStyleCnt="0">
        <dgm:presLayoutVars>
          <dgm:dir/>
          <dgm:resizeHandles val="exact"/>
        </dgm:presLayoutVars>
      </dgm:prSet>
      <dgm:spPr/>
    </dgm:pt>
    <dgm:pt modelId="{D1DA4CB5-3A13-4A6D-88F8-95414EE42D3E}" type="pres">
      <dgm:prSet presAssocID="{76F9F48F-2764-4CB7-94DF-C7A9FFDC1F7D}" presName="Composite" presStyleCnt="0"/>
      <dgm:spPr/>
    </dgm:pt>
    <dgm:pt modelId="{462E4C42-A056-449E-B7BF-D98C6B88752A}" type="pres">
      <dgm:prSet presAssocID="{76F9F48F-2764-4CB7-94DF-C7A9FFDC1F7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7482" r="5767" b="-2"/>
          <a:stretch/>
        </a:blipFill>
      </dgm:spPr>
      <dgm:extLst>
        <a:ext uri="{E40237B7-FDA0-4F09-8148-C483321AD2D9}">
          <dgm14:cNvPr xmlns:dgm14="http://schemas.microsoft.com/office/drawing/2010/diagram" id="0" name="" descr="Car Parking, bird's-eye view"/>
        </a:ext>
      </dgm:extLst>
    </dgm:pt>
    <dgm:pt modelId="{2644D243-B89C-4855-B73C-6FFDC57E75F0}" type="pres">
      <dgm:prSet presAssocID="{76F9F48F-2764-4CB7-94DF-C7A9FFDC1F7D}" presName="Subtitle" presStyleLbl="revTx" presStyleIdx="0" presStyleCnt="6">
        <dgm:presLayoutVars>
          <dgm:chMax val="0"/>
          <dgm:bulletEnabled/>
        </dgm:presLayoutVars>
      </dgm:prSet>
      <dgm:spPr/>
    </dgm:pt>
    <dgm:pt modelId="{5DBF65D2-511A-49CF-A3E8-D968489D8A7B}" type="pres">
      <dgm:prSet presAssocID="{76F9F48F-2764-4CB7-94DF-C7A9FFDC1F7D}" presName="Description" presStyleLbl="revTx" presStyleIdx="1" presStyleCnt="6">
        <dgm:presLayoutVars>
          <dgm:bulletEnabled/>
        </dgm:presLayoutVars>
      </dgm:prSet>
      <dgm:spPr/>
    </dgm:pt>
    <dgm:pt modelId="{D4850F4F-3002-416D-B1D9-9358300E2DEF}" type="pres">
      <dgm:prSet presAssocID="{6E779125-40EB-4BEA-ACAA-DC429BB77DD9}" presName="sibTrans" presStyleLbl="sibTrans2D1" presStyleIdx="0" presStyleCnt="0"/>
      <dgm:spPr/>
    </dgm:pt>
    <dgm:pt modelId="{F727A0BE-8286-4DE3-BB6D-CFABA092471D}" type="pres">
      <dgm:prSet presAssocID="{CBAAC013-0E32-4DEF-9623-86F9AEE346F2}" presName="Composite" presStyleCnt="0"/>
      <dgm:spPr/>
    </dgm:pt>
    <dgm:pt modelId="{EE53621A-E676-43B7-851A-8378A7CA4C9E}" type="pres">
      <dgm:prSet presAssocID="{CBAAC013-0E32-4DEF-9623-86F9AEE346F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6124" r="7124" b="-2"/>
          <a:stretch/>
        </a:blipFill>
      </dgm:spPr>
      <dgm:extLst>
        <a:ext uri="{E40237B7-FDA0-4F09-8148-C483321AD2D9}">
          <dgm14:cNvPr xmlns:dgm14="http://schemas.microsoft.com/office/drawing/2010/diagram" id="0" name="" descr="Friends arriving from shopping"/>
        </a:ext>
      </dgm:extLst>
    </dgm:pt>
    <dgm:pt modelId="{1078B4D8-0BBD-4DA8-A45E-5857AAED6DCE}" type="pres">
      <dgm:prSet presAssocID="{CBAAC013-0E32-4DEF-9623-86F9AEE346F2}" presName="Subtitle" presStyleLbl="revTx" presStyleIdx="2" presStyleCnt="6">
        <dgm:presLayoutVars>
          <dgm:chMax val="0"/>
          <dgm:bulletEnabled/>
        </dgm:presLayoutVars>
      </dgm:prSet>
      <dgm:spPr/>
    </dgm:pt>
    <dgm:pt modelId="{B2583B94-636F-4D3E-9EE3-D950E96C7CAA}" type="pres">
      <dgm:prSet presAssocID="{CBAAC013-0E32-4DEF-9623-86F9AEE346F2}" presName="Description" presStyleLbl="revTx" presStyleIdx="3" presStyleCnt="6">
        <dgm:presLayoutVars>
          <dgm:bulletEnabled/>
        </dgm:presLayoutVars>
      </dgm:prSet>
      <dgm:spPr/>
    </dgm:pt>
    <dgm:pt modelId="{89799AD7-C3BB-49DE-99C0-1BA313995B8F}" type="pres">
      <dgm:prSet presAssocID="{D4D4DEA4-1334-4E2E-A12D-5BB2D9355892}" presName="sibTrans" presStyleLbl="sibTrans2D1" presStyleIdx="0" presStyleCnt="0"/>
      <dgm:spPr/>
    </dgm:pt>
    <dgm:pt modelId="{4D601B38-21F8-4D00-9244-32AB17E086F3}" type="pres">
      <dgm:prSet presAssocID="{55CE8C96-DF5B-4AAF-84C9-C74B2B256ECB}" presName="Composite" presStyleCnt="0"/>
      <dgm:spPr/>
    </dgm:pt>
    <dgm:pt modelId="{4D595057-2F3A-4E13-9F59-B66A12735C1F}" type="pres">
      <dgm:prSet presAssocID="{55CE8C96-DF5B-4AAF-84C9-C74B2B256EC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061" r="20942" b="5"/>
          <a:stretch/>
        </a:blipFill>
      </dgm:spPr>
      <dgm:extLst>
        <a:ext uri="{E40237B7-FDA0-4F09-8148-C483321AD2D9}">
          <dgm14:cNvPr xmlns:dgm14="http://schemas.microsoft.com/office/drawing/2010/diagram" id="0" name="" descr="Rising graph representing investment growth, inflation or many other financial concepts."/>
        </a:ext>
      </dgm:extLst>
    </dgm:pt>
    <dgm:pt modelId="{289778D3-5F74-4954-951A-B8EE059A1DF1}" type="pres">
      <dgm:prSet presAssocID="{55CE8C96-DF5B-4AAF-84C9-C74B2B256ECB}" presName="Subtitle" presStyleLbl="revTx" presStyleIdx="4" presStyleCnt="6">
        <dgm:presLayoutVars>
          <dgm:chMax val="0"/>
          <dgm:bulletEnabled/>
        </dgm:presLayoutVars>
      </dgm:prSet>
      <dgm:spPr/>
    </dgm:pt>
    <dgm:pt modelId="{C71F54E7-4FDE-42F8-AC48-DE3F965B2D58}" type="pres">
      <dgm:prSet presAssocID="{55CE8C96-DF5B-4AAF-84C9-C74B2B256ECB}" presName="Description" presStyleLbl="revTx" presStyleIdx="5" presStyleCnt="6">
        <dgm:presLayoutVars>
          <dgm:bulletEnabled/>
        </dgm:presLayoutVars>
      </dgm:prSet>
      <dgm:spPr/>
    </dgm:pt>
  </dgm:ptLst>
  <dgm:cxnLst>
    <dgm:cxn modelId="{5BB47016-C94F-4105-BB2A-EDC1F1219345}" type="presOf" srcId="{76F9F48F-2764-4CB7-94DF-C7A9FFDC1F7D}" destId="{2644D243-B89C-4855-B73C-6FFDC57E75F0}" srcOrd="0" destOrd="0" presId="urn:microsoft.com/office/officeart/2024/3/layout/verticalVisualTextBlock1"/>
    <dgm:cxn modelId="{4631F31A-C8BD-4F94-B121-638EE00B087C}" srcId="{55CE8C96-DF5B-4AAF-84C9-C74B2B256ECB}" destId="{531225FB-F5C1-4E16-878D-ADFD012EE896}" srcOrd="0" destOrd="0" parTransId="{2AE65F7E-2AD4-4CE5-B864-CAC08E531B7B}" sibTransId="{E2CF4918-C418-49E2-B8C5-C8CB44C13E0E}"/>
    <dgm:cxn modelId="{7DA95A3F-C46A-47F4-B469-D9CCBF1D2B27}" type="presOf" srcId="{EEE20CA2-8486-40CD-9DE1-3CD33B7F7BB8}" destId="{5DBF65D2-511A-49CF-A3E8-D968489D8A7B}" srcOrd="0" destOrd="0" presId="urn:microsoft.com/office/officeart/2024/3/layout/verticalVisualTextBlock1"/>
    <dgm:cxn modelId="{8FA7064C-7595-4054-8F56-C8658A17057F}" type="presOf" srcId="{8AB138BF-5A10-4332-8511-73E4F1DCEC9D}" destId="{B2583B94-636F-4D3E-9EE3-D950E96C7CAA}" srcOrd="0" destOrd="0" presId="urn:microsoft.com/office/officeart/2024/3/layout/verticalVisualTextBlock1"/>
    <dgm:cxn modelId="{A20F9D71-F2BA-49BD-A197-3720BB98E4B5}" type="presOf" srcId="{55CE8C96-DF5B-4AAF-84C9-C74B2B256ECB}" destId="{289778D3-5F74-4954-951A-B8EE059A1DF1}" srcOrd="0" destOrd="0" presId="urn:microsoft.com/office/officeart/2024/3/layout/verticalVisualTextBlock1"/>
    <dgm:cxn modelId="{02247D54-D3DE-41BA-87FB-1D5DA83997CF}" type="presOf" srcId="{C70C5DA5-BB53-459C-AF5D-06DC1DC999A3}" destId="{BC05A8AD-9FBC-41D9-94C3-EDBEDDF1D28B}" srcOrd="0" destOrd="0" presId="urn:microsoft.com/office/officeart/2024/3/layout/verticalVisualTextBlock1"/>
    <dgm:cxn modelId="{C2F31B7D-6FE5-45CF-BF9C-C7F0389441F1}" srcId="{76F9F48F-2764-4CB7-94DF-C7A9FFDC1F7D}" destId="{EEE20CA2-8486-40CD-9DE1-3CD33B7F7BB8}" srcOrd="0" destOrd="0" parTransId="{4CE59019-2C51-4172-9AF9-A6A7CD48A630}" sibTransId="{7AD1A007-E125-436F-AE24-E3F6173DA496}"/>
    <dgm:cxn modelId="{DC0B8A83-6342-4F85-8935-978AAEDB3C3C}" srcId="{C70C5DA5-BB53-459C-AF5D-06DC1DC999A3}" destId="{55CE8C96-DF5B-4AAF-84C9-C74B2B256ECB}" srcOrd="2" destOrd="0" parTransId="{BD3A2490-77F7-4545-8FD8-AEBBEDEE2625}" sibTransId="{2543BC3C-804A-4A04-851D-63E4DD698083}"/>
    <dgm:cxn modelId="{F64BB1AB-41D0-4CF3-A9EF-B0872AEB6FF4}" type="presOf" srcId="{CBAAC013-0E32-4DEF-9623-86F9AEE346F2}" destId="{1078B4D8-0BBD-4DA8-A45E-5857AAED6DCE}" srcOrd="0" destOrd="0" presId="urn:microsoft.com/office/officeart/2024/3/layout/verticalVisualTextBlock1"/>
    <dgm:cxn modelId="{B229EEB2-7465-4B05-A995-8055C1B1880C}" type="presOf" srcId="{531225FB-F5C1-4E16-878D-ADFD012EE896}" destId="{C71F54E7-4FDE-42F8-AC48-DE3F965B2D58}" srcOrd="0" destOrd="0" presId="urn:microsoft.com/office/officeart/2024/3/layout/verticalVisualTextBlock1"/>
    <dgm:cxn modelId="{BEE7BEB5-862E-4B67-B4E5-7D9DFB87AAEA}" srcId="{CBAAC013-0E32-4DEF-9623-86F9AEE346F2}" destId="{8AB138BF-5A10-4332-8511-73E4F1DCEC9D}" srcOrd="0" destOrd="0" parTransId="{E16C6950-30A4-4C04-8CF8-67FB70B7ED5D}" sibTransId="{32B2AC61-6C19-4182-B57A-6AC581602AD2}"/>
    <dgm:cxn modelId="{B8D264BA-B5B7-411A-B507-11F11873A682}" type="presOf" srcId="{D4D4DEA4-1334-4E2E-A12D-5BB2D9355892}" destId="{89799AD7-C3BB-49DE-99C0-1BA313995B8F}" srcOrd="0" destOrd="0" presId="urn:microsoft.com/office/officeart/2024/3/layout/verticalVisualTextBlock1"/>
    <dgm:cxn modelId="{CFB696CA-6C00-43F8-9245-0FE5F354CB9C}" type="presOf" srcId="{6E779125-40EB-4BEA-ACAA-DC429BB77DD9}" destId="{D4850F4F-3002-416D-B1D9-9358300E2DEF}" srcOrd="0" destOrd="0" presId="urn:microsoft.com/office/officeart/2024/3/layout/verticalVisualTextBlock1"/>
    <dgm:cxn modelId="{E3204ECD-4F8C-4F30-95BA-34D3631C73E8}" srcId="{C70C5DA5-BB53-459C-AF5D-06DC1DC999A3}" destId="{CBAAC013-0E32-4DEF-9623-86F9AEE346F2}" srcOrd="1" destOrd="0" parTransId="{3033FB15-1A75-4E3C-8C69-8ABF7FBED2B7}" sibTransId="{D4D4DEA4-1334-4E2E-A12D-5BB2D9355892}"/>
    <dgm:cxn modelId="{AB94A2F5-34B2-4DE2-A827-C6571A229771}" srcId="{C70C5DA5-BB53-459C-AF5D-06DC1DC999A3}" destId="{76F9F48F-2764-4CB7-94DF-C7A9FFDC1F7D}" srcOrd="0" destOrd="0" parTransId="{B0AE9156-18F8-44EF-8883-6B3C297FF661}" sibTransId="{6E779125-40EB-4BEA-ACAA-DC429BB77DD9}"/>
    <dgm:cxn modelId="{C2E13806-4CF4-4E64-B127-12D4DD5BBCA4}" type="presParOf" srcId="{BC05A8AD-9FBC-41D9-94C3-EDBEDDF1D28B}" destId="{D1DA4CB5-3A13-4A6D-88F8-95414EE42D3E}" srcOrd="0" destOrd="0" presId="urn:microsoft.com/office/officeart/2024/3/layout/verticalVisualTextBlock1"/>
    <dgm:cxn modelId="{6192A8A5-165D-4E16-9FDA-A4B1D402A7C1}" type="presParOf" srcId="{D1DA4CB5-3A13-4A6D-88F8-95414EE42D3E}" destId="{462E4C42-A056-449E-B7BF-D98C6B88752A}" srcOrd="0" destOrd="0" presId="urn:microsoft.com/office/officeart/2024/3/layout/verticalVisualTextBlock1"/>
    <dgm:cxn modelId="{3C5F581B-F99A-4608-BD17-5C9B2A905CB9}" type="presParOf" srcId="{D1DA4CB5-3A13-4A6D-88F8-95414EE42D3E}" destId="{2644D243-B89C-4855-B73C-6FFDC57E75F0}" srcOrd="1" destOrd="0" presId="urn:microsoft.com/office/officeart/2024/3/layout/verticalVisualTextBlock1"/>
    <dgm:cxn modelId="{C7644F0B-86B5-4BF5-B599-0848C92D6CE2}" type="presParOf" srcId="{D1DA4CB5-3A13-4A6D-88F8-95414EE42D3E}" destId="{5DBF65D2-511A-49CF-A3E8-D968489D8A7B}" srcOrd="2" destOrd="0" presId="urn:microsoft.com/office/officeart/2024/3/layout/verticalVisualTextBlock1"/>
    <dgm:cxn modelId="{44BEDA3E-5FB1-4E1C-91BD-3D37C1292F62}" type="presParOf" srcId="{BC05A8AD-9FBC-41D9-94C3-EDBEDDF1D28B}" destId="{D4850F4F-3002-416D-B1D9-9358300E2DEF}" srcOrd="1" destOrd="0" presId="urn:microsoft.com/office/officeart/2024/3/layout/verticalVisualTextBlock1"/>
    <dgm:cxn modelId="{575FF0E7-D09A-4BB2-A08A-D891249BD95E}" type="presParOf" srcId="{BC05A8AD-9FBC-41D9-94C3-EDBEDDF1D28B}" destId="{F727A0BE-8286-4DE3-BB6D-CFABA092471D}" srcOrd="2" destOrd="0" presId="urn:microsoft.com/office/officeart/2024/3/layout/verticalVisualTextBlock1"/>
    <dgm:cxn modelId="{B8609B36-5E8E-46CB-9CCD-F233AD28D673}" type="presParOf" srcId="{F727A0BE-8286-4DE3-BB6D-CFABA092471D}" destId="{EE53621A-E676-43B7-851A-8378A7CA4C9E}" srcOrd="0" destOrd="0" presId="urn:microsoft.com/office/officeart/2024/3/layout/verticalVisualTextBlock1"/>
    <dgm:cxn modelId="{AC77E23A-0B53-434B-9EB4-E25D98E7B0CD}" type="presParOf" srcId="{F727A0BE-8286-4DE3-BB6D-CFABA092471D}" destId="{1078B4D8-0BBD-4DA8-A45E-5857AAED6DCE}" srcOrd="1" destOrd="0" presId="urn:microsoft.com/office/officeart/2024/3/layout/verticalVisualTextBlock1"/>
    <dgm:cxn modelId="{309E34CE-6E80-4D09-94CA-FE6136BCB609}" type="presParOf" srcId="{F727A0BE-8286-4DE3-BB6D-CFABA092471D}" destId="{B2583B94-636F-4D3E-9EE3-D950E96C7CAA}" srcOrd="2" destOrd="0" presId="urn:microsoft.com/office/officeart/2024/3/layout/verticalVisualTextBlock1"/>
    <dgm:cxn modelId="{CD053CF1-5AF6-4F01-BBFF-CCF329F7139E}" type="presParOf" srcId="{BC05A8AD-9FBC-41D9-94C3-EDBEDDF1D28B}" destId="{89799AD7-C3BB-49DE-99C0-1BA313995B8F}" srcOrd="3" destOrd="0" presId="urn:microsoft.com/office/officeart/2024/3/layout/verticalVisualTextBlock1"/>
    <dgm:cxn modelId="{67D10B30-DDF6-48B3-9999-96CE9180DFFA}" type="presParOf" srcId="{BC05A8AD-9FBC-41D9-94C3-EDBEDDF1D28B}" destId="{4D601B38-21F8-4D00-9244-32AB17E086F3}" srcOrd="4" destOrd="0" presId="urn:microsoft.com/office/officeart/2024/3/layout/verticalVisualTextBlock1"/>
    <dgm:cxn modelId="{345E382A-B99E-4976-AED9-454325714C8D}" type="presParOf" srcId="{4D601B38-21F8-4D00-9244-32AB17E086F3}" destId="{4D595057-2F3A-4E13-9F59-B66A12735C1F}" srcOrd="0" destOrd="0" presId="urn:microsoft.com/office/officeart/2024/3/layout/verticalVisualTextBlock1"/>
    <dgm:cxn modelId="{F6C6D3A7-8A81-453E-9A70-5723500A2BE8}" type="presParOf" srcId="{4D601B38-21F8-4D00-9244-32AB17E086F3}" destId="{289778D3-5F74-4954-951A-B8EE059A1DF1}" srcOrd="1" destOrd="0" presId="urn:microsoft.com/office/officeart/2024/3/layout/verticalVisualTextBlock1"/>
    <dgm:cxn modelId="{5FD9D7BF-830A-4DF9-A841-24ADDCC10324}" type="presParOf" srcId="{4D601B38-21F8-4D00-9244-32AB17E086F3}" destId="{C71F54E7-4FDE-42F8-AC48-DE3F965B2D5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B87590-C2DF-438E-A64E-9068DC215E3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2319407C-13D5-4C4F-BF27-FD12607B1DDA}">
      <dgm:prSet/>
      <dgm:spPr/>
      <dgm:t>
        <a:bodyPr/>
        <a:lstStyle/>
        <a:p>
          <a:pPr>
            <a:lnSpc>
              <a:spcPct val="100000"/>
            </a:lnSpc>
            <a:defRPr b="1"/>
          </a:pPr>
          <a:r>
            <a:rPr lang="en-US"/>
            <a:t>Impact of Features</a:t>
          </a:r>
        </a:p>
      </dgm:t>
    </dgm:pt>
    <dgm:pt modelId="{19E2E0D1-12AB-4257-8E96-824810A85F40}" type="parTrans" cxnId="{9BEC5408-DDBF-481A-B3AB-E5D767146D87}">
      <dgm:prSet/>
      <dgm:spPr/>
      <dgm:t>
        <a:bodyPr/>
        <a:lstStyle/>
        <a:p>
          <a:endParaRPr lang="en-US"/>
        </a:p>
      </dgm:t>
    </dgm:pt>
    <dgm:pt modelId="{C0A4CB97-8E7C-4BD9-89A9-6E13EDC2ABF3}" type="sibTrans" cxnId="{9BEC5408-DDBF-481A-B3AB-E5D767146D87}">
      <dgm:prSet/>
      <dgm:spPr/>
      <dgm:t>
        <a:bodyPr/>
        <a:lstStyle/>
        <a:p>
          <a:pPr>
            <a:lnSpc>
              <a:spcPct val="100000"/>
            </a:lnSpc>
            <a:defRPr b="1"/>
          </a:pPr>
          <a:endParaRPr lang="en-US"/>
        </a:p>
      </dgm:t>
    </dgm:pt>
    <dgm:pt modelId="{019CEE60-14B1-4D80-8CA0-53B8E29E8D66}">
      <dgm:prSet/>
      <dgm:spPr/>
      <dgm:t>
        <a:bodyPr/>
        <a:lstStyle/>
        <a:p>
          <a:pPr>
            <a:lnSpc>
              <a:spcPct val="100000"/>
            </a:lnSpc>
          </a:pPr>
          <a:r>
            <a:rPr lang="en-US"/>
            <a:t>Different car features such as engine size, brand, and mileage significantly influence pricing decisions.</a:t>
          </a:r>
        </a:p>
      </dgm:t>
    </dgm:pt>
    <dgm:pt modelId="{89B8CE4C-CCE3-4A63-97C5-4F7CC884EDA0}" type="parTrans" cxnId="{74923EA0-DF7F-4D1F-8EAC-BB07BED654D0}">
      <dgm:prSet/>
      <dgm:spPr/>
      <dgm:t>
        <a:bodyPr/>
        <a:lstStyle/>
        <a:p>
          <a:endParaRPr lang="en-US"/>
        </a:p>
      </dgm:t>
    </dgm:pt>
    <dgm:pt modelId="{6BB9E456-5361-4FC6-AF9C-D87EB7D16E3B}" type="sibTrans" cxnId="{74923EA0-DF7F-4D1F-8EAC-BB07BED654D0}">
      <dgm:prSet/>
      <dgm:spPr/>
      <dgm:t>
        <a:bodyPr/>
        <a:lstStyle/>
        <a:p>
          <a:endParaRPr lang="en-US"/>
        </a:p>
      </dgm:t>
    </dgm:pt>
    <dgm:pt modelId="{C1343B60-7D36-4251-ABB2-C3D3F966ED74}">
      <dgm:prSet/>
      <dgm:spPr/>
      <dgm:t>
        <a:bodyPr/>
        <a:lstStyle/>
        <a:p>
          <a:pPr>
            <a:lnSpc>
              <a:spcPct val="100000"/>
            </a:lnSpc>
            <a:defRPr b="1"/>
          </a:pPr>
          <a:r>
            <a:rPr lang="en-US"/>
            <a:t>Market Trends</a:t>
          </a:r>
        </a:p>
      </dgm:t>
    </dgm:pt>
    <dgm:pt modelId="{C5E092B8-C260-4AC5-BF46-80F20BBD79D7}" type="parTrans" cxnId="{4AD65870-62EE-4082-9797-885FB69302F5}">
      <dgm:prSet/>
      <dgm:spPr/>
      <dgm:t>
        <a:bodyPr/>
        <a:lstStyle/>
        <a:p>
          <a:endParaRPr lang="en-US"/>
        </a:p>
      </dgm:t>
    </dgm:pt>
    <dgm:pt modelId="{CEDA92CD-D4E8-40AB-B4E4-5CB7C6E70E15}" type="sibTrans" cxnId="{4AD65870-62EE-4082-9797-885FB69302F5}">
      <dgm:prSet/>
      <dgm:spPr/>
      <dgm:t>
        <a:bodyPr/>
        <a:lstStyle/>
        <a:p>
          <a:pPr>
            <a:lnSpc>
              <a:spcPct val="100000"/>
            </a:lnSpc>
            <a:defRPr b="1"/>
          </a:pPr>
          <a:endParaRPr lang="en-US"/>
        </a:p>
      </dgm:t>
    </dgm:pt>
    <dgm:pt modelId="{C1233EA6-A555-487B-934A-BD4B4FE9EC25}">
      <dgm:prSet/>
      <dgm:spPr/>
      <dgm:t>
        <a:bodyPr/>
        <a:lstStyle/>
        <a:p>
          <a:pPr>
            <a:lnSpc>
              <a:spcPct val="100000"/>
            </a:lnSpc>
          </a:pPr>
          <a:r>
            <a:rPr lang="en-US"/>
            <a:t>Understanding market trends helps identify which features are currently driving car prices up or down.</a:t>
          </a:r>
        </a:p>
      </dgm:t>
    </dgm:pt>
    <dgm:pt modelId="{1E0D7299-3B72-4925-9807-9BCB8FD29BE0}" type="parTrans" cxnId="{753B8E3C-BAB7-4052-8BAD-CC09003B1412}">
      <dgm:prSet/>
      <dgm:spPr/>
      <dgm:t>
        <a:bodyPr/>
        <a:lstStyle/>
        <a:p>
          <a:endParaRPr lang="en-US"/>
        </a:p>
      </dgm:t>
    </dgm:pt>
    <dgm:pt modelId="{63B7487F-C498-462E-BE3D-638099A06538}" type="sibTrans" cxnId="{753B8E3C-BAB7-4052-8BAD-CC09003B1412}">
      <dgm:prSet/>
      <dgm:spPr/>
      <dgm:t>
        <a:bodyPr/>
        <a:lstStyle/>
        <a:p>
          <a:endParaRPr lang="en-US"/>
        </a:p>
      </dgm:t>
    </dgm:pt>
    <dgm:pt modelId="{010A192A-0127-4762-8582-3B9334A6512A}">
      <dgm:prSet/>
      <dgm:spPr/>
      <dgm:t>
        <a:bodyPr/>
        <a:lstStyle/>
        <a:p>
          <a:pPr>
            <a:lnSpc>
              <a:spcPct val="100000"/>
            </a:lnSpc>
            <a:defRPr b="1"/>
          </a:pPr>
          <a:r>
            <a:rPr lang="en-US"/>
            <a:t>Consumer Preferences</a:t>
          </a:r>
        </a:p>
      </dgm:t>
    </dgm:pt>
    <dgm:pt modelId="{45113DB0-EB98-4239-9EEC-E4CA4F8858CF}" type="parTrans" cxnId="{30DC7A73-EE16-43CE-9B1E-1698022E85FD}">
      <dgm:prSet/>
      <dgm:spPr/>
      <dgm:t>
        <a:bodyPr/>
        <a:lstStyle/>
        <a:p>
          <a:endParaRPr lang="en-US"/>
        </a:p>
      </dgm:t>
    </dgm:pt>
    <dgm:pt modelId="{5B4F25E3-CA5A-4F28-971A-A10C25866768}" type="sibTrans" cxnId="{30DC7A73-EE16-43CE-9B1E-1698022E85FD}">
      <dgm:prSet/>
      <dgm:spPr/>
      <dgm:t>
        <a:bodyPr/>
        <a:lstStyle/>
        <a:p>
          <a:endParaRPr lang="en-US"/>
        </a:p>
      </dgm:t>
    </dgm:pt>
    <dgm:pt modelId="{6B627E19-69DC-4BFC-B050-628506539D27}">
      <dgm:prSet/>
      <dgm:spPr/>
      <dgm:t>
        <a:bodyPr/>
        <a:lstStyle/>
        <a:p>
          <a:pPr>
            <a:lnSpc>
              <a:spcPct val="100000"/>
            </a:lnSpc>
          </a:pPr>
          <a:r>
            <a:rPr lang="en-US"/>
            <a:t>Consumer preferences play a crucial role in determining the value assigned to various car features.</a:t>
          </a:r>
        </a:p>
      </dgm:t>
    </dgm:pt>
    <dgm:pt modelId="{60C86871-635D-4791-925B-194D898AD598}" type="parTrans" cxnId="{28BBF84D-9991-489C-8D94-72655FDEB6AF}">
      <dgm:prSet/>
      <dgm:spPr/>
      <dgm:t>
        <a:bodyPr/>
        <a:lstStyle/>
        <a:p>
          <a:endParaRPr lang="en-US"/>
        </a:p>
      </dgm:t>
    </dgm:pt>
    <dgm:pt modelId="{B4353DF9-629C-4953-AFC3-FF193092BC1B}" type="sibTrans" cxnId="{28BBF84D-9991-489C-8D94-72655FDEB6AF}">
      <dgm:prSet/>
      <dgm:spPr/>
      <dgm:t>
        <a:bodyPr/>
        <a:lstStyle/>
        <a:p>
          <a:endParaRPr lang="en-US"/>
        </a:p>
      </dgm:t>
    </dgm:pt>
    <dgm:pt modelId="{15ACE325-FE6A-4743-9215-0CA813AF15C0}" type="pres">
      <dgm:prSet presAssocID="{DEB87590-C2DF-438E-A64E-9068DC215E30}" presName="Root" presStyleCnt="0">
        <dgm:presLayoutVars>
          <dgm:dir/>
          <dgm:resizeHandles val="exact"/>
        </dgm:presLayoutVars>
      </dgm:prSet>
      <dgm:spPr/>
    </dgm:pt>
    <dgm:pt modelId="{A336FED9-D4E5-41D1-886E-EDCC0AA912C8}" type="pres">
      <dgm:prSet presAssocID="{2319407C-13D5-4C4F-BF27-FD12607B1DDA}" presName="Composite" presStyleCnt="0"/>
      <dgm:spPr/>
    </dgm:pt>
    <dgm:pt modelId="{5BD5109E-3747-4389-80F4-7428C9C5ADCB}" type="pres">
      <dgm:prSet presAssocID="{2319407C-13D5-4C4F-BF27-FD12607B1DD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3578" r="9671" b="-2"/>
          <a:stretch/>
        </a:blipFill>
      </dgm:spPr>
      <dgm:extLst>
        <a:ext uri="{E40237B7-FDA0-4F09-8148-C483321AD2D9}">
          <dgm14:cNvPr xmlns:dgm14="http://schemas.microsoft.com/office/drawing/2010/diagram" id="0" name="" descr="Artificial Intelligence technology city for backgroundsFuturistic eye, Artificial Intelligence, Globe - Navigational Equipment, DataBrain Wave, Artificial Intelligence, city.Data,Face recognition"/>
        </a:ext>
      </dgm:extLst>
    </dgm:pt>
    <dgm:pt modelId="{7041AC10-553B-4E27-B12A-46FDC1766E7B}" type="pres">
      <dgm:prSet presAssocID="{2319407C-13D5-4C4F-BF27-FD12607B1DDA}" presName="Subtitle" presStyleLbl="revTx" presStyleIdx="0" presStyleCnt="6">
        <dgm:presLayoutVars>
          <dgm:chMax val="0"/>
          <dgm:bulletEnabled/>
        </dgm:presLayoutVars>
      </dgm:prSet>
      <dgm:spPr/>
    </dgm:pt>
    <dgm:pt modelId="{A2301F31-C391-4596-99AF-9A9336184F3C}" type="pres">
      <dgm:prSet presAssocID="{2319407C-13D5-4C4F-BF27-FD12607B1DDA}" presName="Description" presStyleLbl="revTx" presStyleIdx="1" presStyleCnt="6">
        <dgm:presLayoutVars>
          <dgm:bulletEnabled/>
        </dgm:presLayoutVars>
      </dgm:prSet>
      <dgm:spPr/>
    </dgm:pt>
    <dgm:pt modelId="{3A0A99D5-2800-4102-9686-CA12EFC4AF56}" type="pres">
      <dgm:prSet presAssocID="{C0A4CB97-8E7C-4BD9-89A9-6E13EDC2ABF3}" presName="sibTrans" presStyleLbl="sibTrans2D1" presStyleIdx="0" presStyleCnt="0"/>
      <dgm:spPr/>
    </dgm:pt>
    <dgm:pt modelId="{C9293ED3-7D56-4353-BE9C-7608502AE754}" type="pres">
      <dgm:prSet presAssocID="{C1343B60-7D36-4251-ABB2-C3D3F966ED74}" presName="Composite" presStyleCnt="0"/>
      <dgm:spPr/>
    </dgm:pt>
    <dgm:pt modelId="{110511EA-C496-4A99-B030-62D255D3407B}" type="pres">
      <dgm:prSet presAssocID="{C1343B60-7D36-4251-ABB2-C3D3F966ED7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1056" r="28947" b="5"/>
          <a:stretch/>
        </a:blipFill>
      </dgm:spPr>
      <dgm:extLst>
        <a:ext uri="{E40237B7-FDA0-4F09-8148-C483321AD2D9}">
          <dgm14:cNvPr xmlns:dgm14="http://schemas.microsoft.com/office/drawing/2010/diagram" id="0" name="" descr="Sales graph"/>
        </a:ext>
      </dgm:extLst>
    </dgm:pt>
    <dgm:pt modelId="{28F6FF03-5915-4EC1-82FC-64274CFF7D41}" type="pres">
      <dgm:prSet presAssocID="{C1343B60-7D36-4251-ABB2-C3D3F966ED74}" presName="Subtitle" presStyleLbl="revTx" presStyleIdx="2" presStyleCnt="6">
        <dgm:presLayoutVars>
          <dgm:chMax val="0"/>
          <dgm:bulletEnabled/>
        </dgm:presLayoutVars>
      </dgm:prSet>
      <dgm:spPr/>
    </dgm:pt>
    <dgm:pt modelId="{29B0AAA1-F7EB-451C-AA68-F0C7C81519A2}" type="pres">
      <dgm:prSet presAssocID="{C1343B60-7D36-4251-ABB2-C3D3F966ED74}" presName="Description" presStyleLbl="revTx" presStyleIdx="3" presStyleCnt="6">
        <dgm:presLayoutVars>
          <dgm:bulletEnabled/>
        </dgm:presLayoutVars>
      </dgm:prSet>
      <dgm:spPr/>
    </dgm:pt>
    <dgm:pt modelId="{47952E85-4572-453D-8691-DF7FD9238AA2}" type="pres">
      <dgm:prSet presAssocID="{CEDA92CD-D4E8-40AB-B4E4-5CB7C6E70E15}" presName="sibTrans" presStyleLbl="sibTrans2D1" presStyleIdx="0" presStyleCnt="0"/>
      <dgm:spPr/>
    </dgm:pt>
    <dgm:pt modelId="{E0DA9D6F-FA01-4E6D-92F4-0F3464496981}" type="pres">
      <dgm:prSet presAssocID="{010A192A-0127-4762-8582-3B9334A6512A}" presName="Composite" presStyleCnt="0"/>
      <dgm:spPr/>
    </dgm:pt>
    <dgm:pt modelId="{33F9AC39-4ABD-4AEB-A606-BF965C82061F}" type="pres">
      <dgm:prSet presAssocID="{010A192A-0127-4762-8582-3B9334A6512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050" r="16198" b="-2"/>
          <a:stretch/>
        </a:blipFill>
      </dgm:spPr>
      <dgm:extLst>
        <a:ext uri="{E40237B7-FDA0-4F09-8148-C483321AD2D9}">
          <dgm14:cNvPr xmlns:dgm14="http://schemas.microsoft.com/office/drawing/2010/diagram" id="0" name="" descr="Car, Car Insurance, Choice, Choosing, Analyzing"/>
        </a:ext>
      </dgm:extLst>
    </dgm:pt>
    <dgm:pt modelId="{A89152D9-4DA2-434B-A8AD-28FCD6BE1252}" type="pres">
      <dgm:prSet presAssocID="{010A192A-0127-4762-8582-3B9334A6512A}" presName="Subtitle" presStyleLbl="revTx" presStyleIdx="4" presStyleCnt="6">
        <dgm:presLayoutVars>
          <dgm:chMax val="0"/>
          <dgm:bulletEnabled/>
        </dgm:presLayoutVars>
      </dgm:prSet>
      <dgm:spPr/>
    </dgm:pt>
    <dgm:pt modelId="{5EC4ADB7-A1B1-4787-877A-AFDBB61261D6}" type="pres">
      <dgm:prSet presAssocID="{010A192A-0127-4762-8582-3B9334A6512A}" presName="Description" presStyleLbl="revTx" presStyleIdx="5" presStyleCnt="6">
        <dgm:presLayoutVars>
          <dgm:bulletEnabled/>
        </dgm:presLayoutVars>
      </dgm:prSet>
      <dgm:spPr/>
    </dgm:pt>
  </dgm:ptLst>
  <dgm:cxnLst>
    <dgm:cxn modelId="{9BEC5408-DDBF-481A-B3AB-E5D767146D87}" srcId="{DEB87590-C2DF-438E-A64E-9068DC215E30}" destId="{2319407C-13D5-4C4F-BF27-FD12607B1DDA}" srcOrd="0" destOrd="0" parTransId="{19E2E0D1-12AB-4257-8E96-824810A85F40}" sibTransId="{C0A4CB97-8E7C-4BD9-89A9-6E13EDC2ABF3}"/>
    <dgm:cxn modelId="{B683280E-6EDE-46C6-B82E-574314F3EE59}" type="presOf" srcId="{CEDA92CD-D4E8-40AB-B4E4-5CB7C6E70E15}" destId="{47952E85-4572-453D-8691-DF7FD9238AA2}" srcOrd="0" destOrd="0" presId="urn:microsoft.com/office/officeart/2024/3/layout/verticalVisualTextBlock1"/>
    <dgm:cxn modelId="{753B8E3C-BAB7-4052-8BAD-CC09003B1412}" srcId="{C1343B60-7D36-4251-ABB2-C3D3F966ED74}" destId="{C1233EA6-A555-487B-934A-BD4B4FE9EC25}" srcOrd="0" destOrd="0" parTransId="{1E0D7299-3B72-4925-9807-9BCB8FD29BE0}" sibTransId="{63B7487F-C498-462E-BE3D-638099A06538}"/>
    <dgm:cxn modelId="{42383940-C342-4603-B31F-3DC9225779A3}" type="presOf" srcId="{010A192A-0127-4762-8582-3B9334A6512A}" destId="{A89152D9-4DA2-434B-A8AD-28FCD6BE1252}" srcOrd="0" destOrd="0" presId="urn:microsoft.com/office/officeart/2024/3/layout/verticalVisualTextBlock1"/>
    <dgm:cxn modelId="{5226BC47-5DE9-4533-9FD5-CA6B76F4F7D0}" type="presOf" srcId="{C0A4CB97-8E7C-4BD9-89A9-6E13EDC2ABF3}" destId="{3A0A99D5-2800-4102-9686-CA12EFC4AF56}" srcOrd="0" destOrd="0" presId="urn:microsoft.com/office/officeart/2024/3/layout/verticalVisualTextBlock1"/>
    <dgm:cxn modelId="{28BBF84D-9991-489C-8D94-72655FDEB6AF}" srcId="{010A192A-0127-4762-8582-3B9334A6512A}" destId="{6B627E19-69DC-4BFC-B050-628506539D27}" srcOrd="0" destOrd="0" parTransId="{60C86871-635D-4791-925B-194D898AD598}" sibTransId="{B4353DF9-629C-4953-AFC3-FF193092BC1B}"/>
    <dgm:cxn modelId="{AC44DE4F-6EB8-4443-BC3B-76C90A989631}" type="presOf" srcId="{C1233EA6-A555-487B-934A-BD4B4FE9EC25}" destId="{29B0AAA1-F7EB-451C-AA68-F0C7C81519A2}" srcOrd="0" destOrd="0" presId="urn:microsoft.com/office/officeart/2024/3/layout/verticalVisualTextBlock1"/>
    <dgm:cxn modelId="{4AD65870-62EE-4082-9797-885FB69302F5}" srcId="{DEB87590-C2DF-438E-A64E-9068DC215E30}" destId="{C1343B60-7D36-4251-ABB2-C3D3F966ED74}" srcOrd="1" destOrd="0" parTransId="{C5E092B8-C260-4AC5-BF46-80F20BBD79D7}" sibTransId="{CEDA92CD-D4E8-40AB-B4E4-5CB7C6E70E15}"/>
    <dgm:cxn modelId="{30DC7A73-EE16-43CE-9B1E-1698022E85FD}" srcId="{DEB87590-C2DF-438E-A64E-9068DC215E30}" destId="{010A192A-0127-4762-8582-3B9334A6512A}" srcOrd="2" destOrd="0" parTransId="{45113DB0-EB98-4239-9EEC-E4CA4F8858CF}" sibTransId="{5B4F25E3-CA5A-4F28-971A-A10C25866768}"/>
    <dgm:cxn modelId="{C0E3CE58-C543-4164-965C-26C672369C5F}" type="presOf" srcId="{019CEE60-14B1-4D80-8CA0-53B8E29E8D66}" destId="{A2301F31-C391-4596-99AF-9A9336184F3C}" srcOrd="0" destOrd="0" presId="urn:microsoft.com/office/officeart/2024/3/layout/verticalVisualTextBlock1"/>
    <dgm:cxn modelId="{D041517E-193C-41E3-947C-A9DE997F9F7E}" type="presOf" srcId="{C1343B60-7D36-4251-ABB2-C3D3F966ED74}" destId="{28F6FF03-5915-4EC1-82FC-64274CFF7D41}" srcOrd="0" destOrd="0" presId="urn:microsoft.com/office/officeart/2024/3/layout/verticalVisualTextBlock1"/>
    <dgm:cxn modelId="{0593AB81-EAE8-4CC7-A521-04769AB456BA}" type="presOf" srcId="{2319407C-13D5-4C4F-BF27-FD12607B1DDA}" destId="{7041AC10-553B-4E27-B12A-46FDC1766E7B}" srcOrd="0" destOrd="0" presId="urn:microsoft.com/office/officeart/2024/3/layout/verticalVisualTextBlock1"/>
    <dgm:cxn modelId="{74923EA0-DF7F-4D1F-8EAC-BB07BED654D0}" srcId="{2319407C-13D5-4C4F-BF27-FD12607B1DDA}" destId="{019CEE60-14B1-4D80-8CA0-53B8E29E8D66}" srcOrd="0" destOrd="0" parTransId="{89B8CE4C-CCE3-4A63-97C5-4F7CC884EDA0}" sibTransId="{6BB9E456-5361-4FC6-AF9C-D87EB7D16E3B}"/>
    <dgm:cxn modelId="{319E8CCB-BB34-450D-BF59-7B720E00684F}" type="presOf" srcId="{DEB87590-C2DF-438E-A64E-9068DC215E30}" destId="{15ACE325-FE6A-4743-9215-0CA813AF15C0}" srcOrd="0" destOrd="0" presId="urn:microsoft.com/office/officeart/2024/3/layout/verticalVisualTextBlock1"/>
    <dgm:cxn modelId="{F642BAF5-3A63-43BF-BFE6-E9A99DC8F9B5}" type="presOf" srcId="{6B627E19-69DC-4BFC-B050-628506539D27}" destId="{5EC4ADB7-A1B1-4787-877A-AFDBB61261D6}" srcOrd="0" destOrd="0" presId="urn:microsoft.com/office/officeart/2024/3/layout/verticalVisualTextBlock1"/>
    <dgm:cxn modelId="{2E1BA1DC-240F-498E-840D-3E16570BB633}" type="presParOf" srcId="{15ACE325-FE6A-4743-9215-0CA813AF15C0}" destId="{A336FED9-D4E5-41D1-886E-EDCC0AA912C8}" srcOrd="0" destOrd="0" presId="urn:microsoft.com/office/officeart/2024/3/layout/verticalVisualTextBlock1"/>
    <dgm:cxn modelId="{A7245C23-206A-488A-8D52-7C1BCC611809}" type="presParOf" srcId="{A336FED9-D4E5-41D1-886E-EDCC0AA912C8}" destId="{5BD5109E-3747-4389-80F4-7428C9C5ADCB}" srcOrd="0" destOrd="0" presId="urn:microsoft.com/office/officeart/2024/3/layout/verticalVisualTextBlock1"/>
    <dgm:cxn modelId="{82EE5989-7597-45F5-BA24-89835BA21579}" type="presParOf" srcId="{A336FED9-D4E5-41D1-886E-EDCC0AA912C8}" destId="{7041AC10-553B-4E27-B12A-46FDC1766E7B}" srcOrd="1" destOrd="0" presId="urn:microsoft.com/office/officeart/2024/3/layout/verticalVisualTextBlock1"/>
    <dgm:cxn modelId="{496FECBB-C0A3-4958-B9AA-F7CC7BE89ACE}" type="presParOf" srcId="{A336FED9-D4E5-41D1-886E-EDCC0AA912C8}" destId="{A2301F31-C391-4596-99AF-9A9336184F3C}" srcOrd="2" destOrd="0" presId="urn:microsoft.com/office/officeart/2024/3/layout/verticalVisualTextBlock1"/>
    <dgm:cxn modelId="{88B1F117-D398-457D-902E-11FE9FAF173F}" type="presParOf" srcId="{15ACE325-FE6A-4743-9215-0CA813AF15C0}" destId="{3A0A99D5-2800-4102-9686-CA12EFC4AF56}" srcOrd="1" destOrd="0" presId="urn:microsoft.com/office/officeart/2024/3/layout/verticalVisualTextBlock1"/>
    <dgm:cxn modelId="{44DD3BE7-DECC-4AC5-B2E8-20C2D2B22318}" type="presParOf" srcId="{15ACE325-FE6A-4743-9215-0CA813AF15C0}" destId="{C9293ED3-7D56-4353-BE9C-7608502AE754}" srcOrd="2" destOrd="0" presId="urn:microsoft.com/office/officeart/2024/3/layout/verticalVisualTextBlock1"/>
    <dgm:cxn modelId="{B661D04D-A675-47A0-A896-314DB39CCFB9}" type="presParOf" srcId="{C9293ED3-7D56-4353-BE9C-7608502AE754}" destId="{110511EA-C496-4A99-B030-62D255D3407B}" srcOrd="0" destOrd="0" presId="urn:microsoft.com/office/officeart/2024/3/layout/verticalVisualTextBlock1"/>
    <dgm:cxn modelId="{57C4250F-A29B-49D6-BE97-85CD9A425334}" type="presParOf" srcId="{C9293ED3-7D56-4353-BE9C-7608502AE754}" destId="{28F6FF03-5915-4EC1-82FC-64274CFF7D41}" srcOrd="1" destOrd="0" presId="urn:microsoft.com/office/officeart/2024/3/layout/verticalVisualTextBlock1"/>
    <dgm:cxn modelId="{1AE8526C-913C-4092-A602-30144FDEF144}" type="presParOf" srcId="{C9293ED3-7D56-4353-BE9C-7608502AE754}" destId="{29B0AAA1-F7EB-451C-AA68-F0C7C81519A2}" srcOrd="2" destOrd="0" presId="urn:microsoft.com/office/officeart/2024/3/layout/verticalVisualTextBlock1"/>
    <dgm:cxn modelId="{A368751C-5604-4F06-BBF2-11F49EE26AC5}" type="presParOf" srcId="{15ACE325-FE6A-4743-9215-0CA813AF15C0}" destId="{47952E85-4572-453D-8691-DF7FD9238AA2}" srcOrd="3" destOrd="0" presId="urn:microsoft.com/office/officeart/2024/3/layout/verticalVisualTextBlock1"/>
    <dgm:cxn modelId="{3D0186FB-98FD-4AE2-BB32-D569C2AD5171}" type="presParOf" srcId="{15ACE325-FE6A-4743-9215-0CA813AF15C0}" destId="{E0DA9D6F-FA01-4E6D-92F4-0F3464496981}" srcOrd="4" destOrd="0" presId="urn:microsoft.com/office/officeart/2024/3/layout/verticalVisualTextBlock1"/>
    <dgm:cxn modelId="{A8B04221-026F-4892-91A5-B807E72FD015}" type="presParOf" srcId="{E0DA9D6F-FA01-4E6D-92F4-0F3464496981}" destId="{33F9AC39-4ABD-4AEB-A606-BF965C82061F}" srcOrd="0" destOrd="0" presId="urn:microsoft.com/office/officeart/2024/3/layout/verticalVisualTextBlock1"/>
    <dgm:cxn modelId="{1CB05BB6-4F72-40E5-AB1A-16E080AC1C68}" type="presParOf" srcId="{E0DA9D6F-FA01-4E6D-92F4-0F3464496981}" destId="{A89152D9-4DA2-434B-A8AD-28FCD6BE1252}" srcOrd="1" destOrd="0" presId="urn:microsoft.com/office/officeart/2024/3/layout/verticalVisualTextBlock1"/>
    <dgm:cxn modelId="{0753A607-3BD2-4BC4-8FFB-1E48E978FFDA}" type="presParOf" srcId="{E0DA9D6F-FA01-4E6D-92F4-0F3464496981}" destId="{5EC4ADB7-A1B1-4787-877A-AFDBB61261D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E052C9-4EEB-4C2D-8B88-8CE4DE22AEE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564E4FF-B312-4F85-9364-C589A4874896}">
      <dgm:prSet/>
      <dgm:spPr/>
      <dgm:t>
        <a:bodyPr/>
        <a:lstStyle/>
        <a:p>
          <a:pPr>
            <a:lnSpc>
              <a:spcPct val="100000"/>
            </a:lnSpc>
            <a:defRPr b="1"/>
          </a:pPr>
          <a:r>
            <a:rPr lang="en-US"/>
            <a:t>Recap of Main Findings</a:t>
          </a:r>
        </a:p>
      </dgm:t>
    </dgm:pt>
    <dgm:pt modelId="{349C099B-D873-4980-A2C1-F9A5501B5670}" type="parTrans" cxnId="{20080C45-CFA6-4427-BDC7-1DA347F2A9C4}">
      <dgm:prSet/>
      <dgm:spPr/>
      <dgm:t>
        <a:bodyPr/>
        <a:lstStyle/>
        <a:p>
          <a:endParaRPr lang="en-US"/>
        </a:p>
      </dgm:t>
    </dgm:pt>
    <dgm:pt modelId="{ABC9BC5A-609B-4DDF-BC63-39EA2DA1513A}" type="sibTrans" cxnId="{20080C45-CFA6-4427-BDC7-1DA347F2A9C4}">
      <dgm:prSet/>
      <dgm:spPr/>
      <dgm:t>
        <a:bodyPr/>
        <a:lstStyle/>
        <a:p>
          <a:pPr>
            <a:lnSpc>
              <a:spcPct val="100000"/>
            </a:lnSpc>
            <a:defRPr b="1"/>
          </a:pPr>
          <a:endParaRPr lang="en-US"/>
        </a:p>
      </dgm:t>
    </dgm:pt>
    <dgm:pt modelId="{D64DEB4A-CE94-4BE8-9798-F21245E2DEC6}">
      <dgm:prSet/>
      <dgm:spPr/>
      <dgm:t>
        <a:bodyPr/>
        <a:lstStyle/>
        <a:p>
          <a:pPr>
            <a:lnSpc>
              <a:spcPct val="100000"/>
            </a:lnSpc>
          </a:pPr>
          <a:r>
            <a:rPr lang="en-US"/>
            <a:t>We will summarize the key findings regarding car prices and consumer preferences that were discussed throughout the presentation.</a:t>
          </a:r>
        </a:p>
      </dgm:t>
    </dgm:pt>
    <dgm:pt modelId="{7D9BF43B-6ECB-4328-B040-7815589D5A30}" type="parTrans" cxnId="{2A4F0C00-2EBA-4EC6-922B-1C6930E55488}">
      <dgm:prSet/>
      <dgm:spPr/>
      <dgm:t>
        <a:bodyPr/>
        <a:lstStyle/>
        <a:p>
          <a:endParaRPr lang="en-US"/>
        </a:p>
      </dgm:t>
    </dgm:pt>
    <dgm:pt modelId="{3D0AEEA8-0ABF-4CD8-A2A0-5F757E5DD227}" type="sibTrans" cxnId="{2A4F0C00-2EBA-4EC6-922B-1C6930E55488}">
      <dgm:prSet/>
      <dgm:spPr/>
      <dgm:t>
        <a:bodyPr/>
        <a:lstStyle/>
        <a:p>
          <a:endParaRPr lang="en-US"/>
        </a:p>
      </dgm:t>
    </dgm:pt>
    <dgm:pt modelId="{4FC2F5FB-C3E2-46B2-8995-B742663A04DF}">
      <dgm:prSet/>
      <dgm:spPr/>
      <dgm:t>
        <a:bodyPr/>
        <a:lstStyle/>
        <a:p>
          <a:pPr>
            <a:lnSpc>
              <a:spcPct val="100000"/>
            </a:lnSpc>
            <a:defRPr b="1"/>
          </a:pPr>
          <a:r>
            <a:rPr lang="en-US"/>
            <a:t>Influential Features on Car Prices</a:t>
          </a:r>
        </a:p>
      </dgm:t>
    </dgm:pt>
    <dgm:pt modelId="{5D334D46-D441-47F6-AA30-1851D74AC20C}" type="parTrans" cxnId="{C4A0F44F-8F24-41CD-9208-CC00ABBC7804}">
      <dgm:prSet/>
      <dgm:spPr/>
      <dgm:t>
        <a:bodyPr/>
        <a:lstStyle/>
        <a:p>
          <a:endParaRPr lang="en-US"/>
        </a:p>
      </dgm:t>
    </dgm:pt>
    <dgm:pt modelId="{F1B7898C-866B-412B-8589-0DC0B8AFF7C2}" type="sibTrans" cxnId="{C4A0F44F-8F24-41CD-9208-CC00ABBC7804}">
      <dgm:prSet/>
      <dgm:spPr/>
      <dgm:t>
        <a:bodyPr/>
        <a:lstStyle/>
        <a:p>
          <a:pPr>
            <a:lnSpc>
              <a:spcPct val="100000"/>
            </a:lnSpc>
            <a:defRPr b="1"/>
          </a:pPr>
          <a:endParaRPr lang="en-US"/>
        </a:p>
      </dgm:t>
    </dgm:pt>
    <dgm:pt modelId="{E0E88638-6330-4D7B-9312-BDD74AC7F26F}">
      <dgm:prSet/>
      <dgm:spPr/>
      <dgm:t>
        <a:bodyPr/>
        <a:lstStyle/>
        <a:p>
          <a:pPr>
            <a:lnSpc>
              <a:spcPct val="100000"/>
            </a:lnSpc>
          </a:pPr>
          <a:r>
            <a:rPr lang="en-US"/>
            <a:t>Understanding the features that influence car prices helps consumers make informed buying or selling decisions in the market.</a:t>
          </a:r>
        </a:p>
      </dgm:t>
    </dgm:pt>
    <dgm:pt modelId="{438AF878-D9EC-41CA-91B0-CD3CA77745DD}" type="parTrans" cxnId="{F453BBB1-90DC-4FF8-9471-EC432C78182C}">
      <dgm:prSet/>
      <dgm:spPr/>
      <dgm:t>
        <a:bodyPr/>
        <a:lstStyle/>
        <a:p>
          <a:endParaRPr lang="en-US"/>
        </a:p>
      </dgm:t>
    </dgm:pt>
    <dgm:pt modelId="{EB36DD72-4047-4068-AFBA-C3A45CDE0887}" type="sibTrans" cxnId="{F453BBB1-90DC-4FF8-9471-EC432C78182C}">
      <dgm:prSet/>
      <dgm:spPr/>
      <dgm:t>
        <a:bodyPr/>
        <a:lstStyle/>
        <a:p>
          <a:endParaRPr lang="en-US"/>
        </a:p>
      </dgm:t>
    </dgm:pt>
    <dgm:pt modelId="{84C7B643-A6A9-4172-AAD9-E2E0FDDB4382}">
      <dgm:prSet/>
      <dgm:spPr/>
      <dgm:t>
        <a:bodyPr/>
        <a:lstStyle/>
        <a:p>
          <a:pPr>
            <a:lnSpc>
              <a:spcPct val="100000"/>
            </a:lnSpc>
            <a:defRPr b="1"/>
          </a:pPr>
          <a:r>
            <a:rPr lang="en-US"/>
            <a:t>Trends in Consumer Preferences</a:t>
          </a:r>
        </a:p>
      </dgm:t>
    </dgm:pt>
    <dgm:pt modelId="{D3189FDE-C2FD-44A6-8DDF-2470212AEB44}" type="parTrans" cxnId="{37BF6CFD-F381-4657-8DA6-93A6CE192173}">
      <dgm:prSet/>
      <dgm:spPr/>
      <dgm:t>
        <a:bodyPr/>
        <a:lstStyle/>
        <a:p>
          <a:endParaRPr lang="en-US"/>
        </a:p>
      </dgm:t>
    </dgm:pt>
    <dgm:pt modelId="{ECEF194B-AFE1-4E17-B266-21B63B308910}" type="sibTrans" cxnId="{37BF6CFD-F381-4657-8DA6-93A6CE192173}">
      <dgm:prSet/>
      <dgm:spPr/>
      <dgm:t>
        <a:bodyPr/>
        <a:lstStyle/>
        <a:p>
          <a:pPr>
            <a:lnSpc>
              <a:spcPct val="100000"/>
            </a:lnSpc>
            <a:defRPr b="1"/>
          </a:pPr>
          <a:endParaRPr lang="en-US"/>
        </a:p>
      </dgm:t>
    </dgm:pt>
    <dgm:pt modelId="{422086BA-D85B-479C-B3DB-7988B81F794C}">
      <dgm:prSet/>
      <dgm:spPr/>
      <dgm:t>
        <a:bodyPr/>
        <a:lstStyle/>
        <a:p>
          <a:pPr>
            <a:lnSpc>
              <a:spcPct val="100000"/>
            </a:lnSpc>
          </a:pPr>
          <a:r>
            <a:rPr lang="en-US"/>
            <a:t>Analyzing trends in consumer preferences can guide design decisions and marketing strategies in the automotive industry.</a:t>
          </a:r>
        </a:p>
      </dgm:t>
    </dgm:pt>
    <dgm:pt modelId="{F3486C9D-91D1-4F26-9112-BE070981AE93}" type="parTrans" cxnId="{1BE640B7-7DD2-45CC-918D-693B1438EC35}">
      <dgm:prSet/>
      <dgm:spPr/>
      <dgm:t>
        <a:bodyPr/>
        <a:lstStyle/>
        <a:p>
          <a:endParaRPr lang="en-US"/>
        </a:p>
      </dgm:t>
    </dgm:pt>
    <dgm:pt modelId="{D14084D8-D792-4757-B3B5-1C9C733A1DD0}" type="sibTrans" cxnId="{1BE640B7-7DD2-45CC-918D-693B1438EC35}">
      <dgm:prSet/>
      <dgm:spPr/>
      <dgm:t>
        <a:bodyPr/>
        <a:lstStyle/>
        <a:p>
          <a:endParaRPr lang="en-US"/>
        </a:p>
      </dgm:t>
    </dgm:pt>
    <dgm:pt modelId="{AAE79C16-6A64-4CB3-9A09-BBF27960275D}">
      <dgm:prSet/>
      <dgm:spPr/>
      <dgm:t>
        <a:bodyPr/>
        <a:lstStyle/>
        <a:p>
          <a:pPr>
            <a:lnSpc>
              <a:spcPct val="100000"/>
            </a:lnSpc>
            <a:defRPr b="1"/>
          </a:pPr>
          <a:r>
            <a:rPr lang="en-US"/>
            <a:t>Guidance for Car Decisions</a:t>
          </a:r>
        </a:p>
      </dgm:t>
    </dgm:pt>
    <dgm:pt modelId="{27C27CA4-503D-4C04-84E0-24FB83E7A71D}" type="parTrans" cxnId="{900A62DA-E1FF-4B80-B9D0-9744E4E00042}">
      <dgm:prSet/>
      <dgm:spPr/>
      <dgm:t>
        <a:bodyPr/>
        <a:lstStyle/>
        <a:p>
          <a:endParaRPr lang="en-US"/>
        </a:p>
      </dgm:t>
    </dgm:pt>
    <dgm:pt modelId="{84C078D0-5D1E-443F-B17E-3BA3FC974661}" type="sibTrans" cxnId="{900A62DA-E1FF-4B80-B9D0-9744E4E00042}">
      <dgm:prSet/>
      <dgm:spPr/>
      <dgm:t>
        <a:bodyPr/>
        <a:lstStyle/>
        <a:p>
          <a:endParaRPr lang="en-US"/>
        </a:p>
      </dgm:t>
    </dgm:pt>
    <dgm:pt modelId="{76B7B887-395E-4210-80C2-3471C919D992}">
      <dgm:prSet/>
      <dgm:spPr/>
      <dgm:t>
        <a:bodyPr/>
        <a:lstStyle/>
        <a:p>
          <a:pPr>
            <a:lnSpc>
              <a:spcPct val="100000"/>
            </a:lnSpc>
          </a:pPr>
          <a:r>
            <a:rPr lang="en-US"/>
            <a:t>Insights derived from our findings can provide valuable guidance for car buying, selling, and design decisions going forward.</a:t>
          </a:r>
        </a:p>
      </dgm:t>
    </dgm:pt>
    <dgm:pt modelId="{F7F77EA4-7E2B-4A32-8106-7D7429F1AFD5}" type="parTrans" cxnId="{F69F5C95-5A11-49BB-B5AC-FCBDAD5F5839}">
      <dgm:prSet/>
      <dgm:spPr/>
      <dgm:t>
        <a:bodyPr/>
        <a:lstStyle/>
        <a:p>
          <a:endParaRPr lang="en-US"/>
        </a:p>
      </dgm:t>
    </dgm:pt>
    <dgm:pt modelId="{4840012A-DD38-4779-A5B8-0F0EB6E5A9EC}" type="sibTrans" cxnId="{F69F5C95-5A11-49BB-B5AC-FCBDAD5F5839}">
      <dgm:prSet/>
      <dgm:spPr/>
      <dgm:t>
        <a:bodyPr/>
        <a:lstStyle/>
        <a:p>
          <a:endParaRPr lang="en-US"/>
        </a:p>
      </dgm:t>
    </dgm:pt>
    <dgm:pt modelId="{D0AAA85F-4137-4430-98DB-F318A43065F2}" type="pres">
      <dgm:prSet presAssocID="{29E052C9-4EEB-4C2D-8B88-8CE4DE22AEE5}" presName="Name0" presStyleCnt="0">
        <dgm:presLayoutVars>
          <dgm:dir/>
          <dgm:resizeHandles val="exact"/>
        </dgm:presLayoutVars>
      </dgm:prSet>
      <dgm:spPr/>
    </dgm:pt>
    <dgm:pt modelId="{9ED80F94-6E15-47B2-8384-6A11181AA141}" type="pres">
      <dgm:prSet presAssocID="{A564E4FF-B312-4F85-9364-C589A4874896}" presName="compNode" presStyleCnt="0"/>
      <dgm:spPr/>
    </dgm:pt>
    <dgm:pt modelId="{47795AE4-FA25-4E31-A8D7-53CD64E45C4D}" type="pres">
      <dgm:prSet presAssocID="{A564E4FF-B312-4F85-9364-C589A4874896}" presName="pictRect" presStyleLbl="revTx" presStyleIdx="0" presStyleCnt="8">
        <dgm:presLayoutVars>
          <dgm:chMax val="0"/>
          <dgm:bulletEnabled/>
        </dgm:presLayoutVars>
      </dgm:prSet>
      <dgm:spPr/>
    </dgm:pt>
    <dgm:pt modelId="{A6462324-2253-4BB9-BD4E-8F53953C79D1}" type="pres">
      <dgm:prSet presAssocID="{A564E4FF-B312-4F85-9364-C589A4874896}" presName="textRect" presStyleLbl="revTx" presStyleIdx="1" presStyleCnt="8">
        <dgm:presLayoutVars>
          <dgm:bulletEnabled/>
        </dgm:presLayoutVars>
      </dgm:prSet>
      <dgm:spPr/>
    </dgm:pt>
    <dgm:pt modelId="{47777898-A576-4442-A737-694C43A5437A}" type="pres">
      <dgm:prSet presAssocID="{ABC9BC5A-609B-4DDF-BC63-39EA2DA1513A}" presName="sibTrans" presStyleLbl="sibTrans2D1" presStyleIdx="0" presStyleCnt="0"/>
      <dgm:spPr/>
    </dgm:pt>
    <dgm:pt modelId="{0FD37878-81B6-440E-A72A-2C10A63BCFCA}" type="pres">
      <dgm:prSet presAssocID="{4FC2F5FB-C3E2-46B2-8995-B742663A04DF}" presName="compNode" presStyleCnt="0"/>
      <dgm:spPr/>
    </dgm:pt>
    <dgm:pt modelId="{1A58CE13-DB0C-408A-926F-9F4DA1534C48}" type="pres">
      <dgm:prSet presAssocID="{4FC2F5FB-C3E2-46B2-8995-B742663A04DF}" presName="pictRect" presStyleLbl="revTx" presStyleIdx="2" presStyleCnt="8">
        <dgm:presLayoutVars>
          <dgm:chMax val="0"/>
          <dgm:bulletEnabled/>
        </dgm:presLayoutVars>
      </dgm:prSet>
      <dgm:spPr/>
    </dgm:pt>
    <dgm:pt modelId="{118B4DCC-E30C-4F23-8BF8-2E43B63FFA2E}" type="pres">
      <dgm:prSet presAssocID="{4FC2F5FB-C3E2-46B2-8995-B742663A04DF}" presName="textRect" presStyleLbl="revTx" presStyleIdx="3" presStyleCnt="8">
        <dgm:presLayoutVars>
          <dgm:bulletEnabled/>
        </dgm:presLayoutVars>
      </dgm:prSet>
      <dgm:spPr/>
    </dgm:pt>
    <dgm:pt modelId="{FA3DEF0F-6761-4BC9-92A4-9A51824D25AC}" type="pres">
      <dgm:prSet presAssocID="{F1B7898C-866B-412B-8589-0DC0B8AFF7C2}" presName="sibTrans" presStyleLbl="sibTrans2D1" presStyleIdx="0" presStyleCnt="0"/>
      <dgm:spPr/>
    </dgm:pt>
    <dgm:pt modelId="{623F3042-0BA9-4F8B-9335-2996728D8B09}" type="pres">
      <dgm:prSet presAssocID="{84C7B643-A6A9-4172-AAD9-E2E0FDDB4382}" presName="compNode" presStyleCnt="0"/>
      <dgm:spPr/>
    </dgm:pt>
    <dgm:pt modelId="{AADFBE5E-E6FB-4DEE-989B-1E4B0FF2E769}" type="pres">
      <dgm:prSet presAssocID="{84C7B643-A6A9-4172-AAD9-E2E0FDDB4382}" presName="pictRect" presStyleLbl="revTx" presStyleIdx="4" presStyleCnt="8">
        <dgm:presLayoutVars>
          <dgm:chMax val="0"/>
          <dgm:bulletEnabled/>
        </dgm:presLayoutVars>
      </dgm:prSet>
      <dgm:spPr/>
    </dgm:pt>
    <dgm:pt modelId="{262804EE-A854-4571-9A8E-1E5EFEA4247C}" type="pres">
      <dgm:prSet presAssocID="{84C7B643-A6A9-4172-AAD9-E2E0FDDB4382}" presName="textRect" presStyleLbl="revTx" presStyleIdx="5" presStyleCnt="8">
        <dgm:presLayoutVars>
          <dgm:bulletEnabled/>
        </dgm:presLayoutVars>
      </dgm:prSet>
      <dgm:spPr/>
    </dgm:pt>
    <dgm:pt modelId="{298224F1-7A1D-437E-B000-738933AF5509}" type="pres">
      <dgm:prSet presAssocID="{ECEF194B-AFE1-4E17-B266-21B63B308910}" presName="sibTrans" presStyleLbl="sibTrans2D1" presStyleIdx="0" presStyleCnt="0"/>
      <dgm:spPr/>
    </dgm:pt>
    <dgm:pt modelId="{C26998FB-320C-4FA0-8BDE-BC89B64382A2}" type="pres">
      <dgm:prSet presAssocID="{AAE79C16-6A64-4CB3-9A09-BBF27960275D}" presName="compNode" presStyleCnt="0"/>
      <dgm:spPr/>
    </dgm:pt>
    <dgm:pt modelId="{0311B793-4ED4-4D0E-BE74-AD25493DC4B9}" type="pres">
      <dgm:prSet presAssocID="{AAE79C16-6A64-4CB3-9A09-BBF27960275D}" presName="pictRect" presStyleLbl="revTx" presStyleIdx="6" presStyleCnt="8">
        <dgm:presLayoutVars>
          <dgm:chMax val="0"/>
          <dgm:bulletEnabled/>
        </dgm:presLayoutVars>
      </dgm:prSet>
      <dgm:spPr/>
    </dgm:pt>
    <dgm:pt modelId="{14E4F4CC-3B87-46F7-94C1-9A1018E52DAB}" type="pres">
      <dgm:prSet presAssocID="{AAE79C16-6A64-4CB3-9A09-BBF27960275D}" presName="textRect" presStyleLbl="revTx" presStyleIdx="7" presStyleCnt="8">
        <dgm:presLayoutVars>
          <dgm:bulletEnabled/>
        </dgm:presLayoutVars>
      </dgm:prSet>
      <dgm:spPr/>
    </dgm:pt>
  </dgm:ptLst>
  <dgm:cxnLst>
    <dgm:cxn modelId="{2A4F0C00-2EBA-4EC6-922B-1C6930E55488}" srcId="{A564E4FF-B312-4F85-9364-C589A4874896}" destId="{D64DEB4A-CE94-4BE8-9798-F21245E2DEC6}" srcOrd="0" destOrd="0" parTransId="{7D9BF43B-6ECB-4328-B040-7815589D5A30}" sibTransId="{3D0AEEA8-0ABF-4CD8-A2A0-5F757E5DD227}"/>
    <dgm:cxn modelId="{6C949105-0787-43FA-88EB-0D3DDCF9A028}" type="presOf" srcId="{E0E88638-6330-4D7B-9312-BDD74AC7F26F}" destId="{118B4DCC-E30C-4F23-8BF8-2E43B63FFA2E}" srcOrd="0" destOrd="0" presId="urn:microsoft.com/office/officeart/2024/3/layout/hArchList1"/>
    <dgm:cxn modelId="{6097F00B-F876-4365-8699-F4F584930458}" type="presOf" srcId="{84C7B643-A6A9-4172-AAD9-E2E0FDDB4382}" destId="{AADFBE5E-E6FB-4DEE-989B-1E4B0FF2E769}" srcOrd="0" destOrd="0" presId="urn:microsoft.com/office/officeart/2024/3/layout/hArchList1"/>
    <dgm:cxn modelId="{9E525030-4B58-490C-A277-C66C12487C6C}" type="presOf" srcId="{A564E4FF-B312-4F85-9364-C589A4874896}" destId="{47795AE4-FA25-4E31-A8D7-53CD64E45C4D}" srcOrd="0" destOrd="0" presId="urn:microsoft.com/office/officeart/2024/3/layout/hArchList1"/>
    <dgm:cxn modelId="{E85AD83D-8E32-4880-B40C-D2BD5D4F3AAD}" type="presOf" srcId="{F1B7898C-866B-412B-8589-0DC0B8AFF7C2}" destId="{FA3DEF0F-6761-4BC9-92A4-9A51824D25AC}" srcOrd="0" destOrd="0" presId="urn:microsoft.com/office/officeart/2024/3/layout/hArchList1"/>
    <dgm:cxn modelId="{7596FA3F-3BE9-4097-8214-36E3B5A06DBE}" type="presOf" srcId="{ECEF194B-AFE1-4E17-B266-21B63B308910}" destId="{298224F1-7A1D-437E-B000-738933AF5509}" srcOrd="0" destOrd="0" presId="urn:microsoft.com/office/officeart/2024/3/layout/hArchList1"/>
    <dgm:cxn modelId="{20080C45-CFA6-4427-BDC7-1DA347F2A9C4}" srcId="{29E052C9-4EEB-4C2D-8B88-8CE4DE22AEE5}" destId="{A564E4FF-B312-4F85-9364-C589A4874896}" srcOrd="0" destOrd="0" parTransId="{349C099B-D873-4980-A2C1-F9A5501B5670}" sibTransId="{ABC9BC5A-609B-4DDF-BC63-39EA2DA1513A}"/>
    <dgm:cxn modelId="{A3D0AA66-46B7-4398-84CF-C94C8C0F07A6}" type="presOf" srcId="{ABC9BC5A-609B-4DDF-BC63-39EA2DA1513A}" destId="{47777898-A576-4442-A737-694C43A5437A}" srcOrd="0" destOrd="0" presId="urn:microsoft.com/office/officeart/2024/3/layout/hArchList1"/>
    <dgm:cxn modelId="{C4A0F44F-8F24-41CD-9208-CC00ABBC7804}" srcId="{29E052C9-4EEB-4C2D-8B88-8CE4DE22AEE5}" destId="{4FC2F5FB-C3E2-46B2-8995-B742663A04DF}" srcOrd="1" destOrd="0" parTransId="{5D334D46-D441-47F6-AA30-1851D74AC20C}" sibTransId="{F1B7898C-866B-412B-8589-0DC0B8AFF7C2}"/>
    <dgm:cxn modelId="{0B20DB93-673F-4401-B452-20AD422AD905}" type="presOf" srcId="{76B7B887-395E-4210-80C2-3471C919D992}" destId="{14E4F4CC-3B87-46F7-94C1-9A1018E52DAB}" srcOrd="0" destOrd="0" presId="urn:microsoft.com/office/officeart/2024/3/layout/hArchList1"/>
    <dgm:cxn modelId="{F69F5C95-5A11-49BB-B5AC-FCBDAD5F5839}" srcId="{AAE79C16-6A64-4CB3-9A09-BBF27960275D}" destId="{76B7B887-395E-4210-80C2-3471C919D992}" srcOrd="0" destOrd="0" parTransId="{F7F77EA4-7E2B-4A32-8106-7D7429F1AFD5}" sibTransId="{4840012A-DD38-4779-A5B8-0F0EB6E5A9EC}"/>
    <dgm:cxn modelId="{373D9D99-27E3-4313-9359-A24D97F716E2}" type="presOf" srcId="{AAE79C16-6A64-4CB3-9A09-BBF27960275D}" destId="{0311B793-4ED4-4D0E-BE74-AD25493DC4B9}" srcOrd="0" destOrd="0" presId="urn:microsoft.com/office/officeart/2024/3/layout/hArchList1"/>
    <dgm:cxn modelId="{DC2F309F-9B61-4129-8E56-3BC13B9F450E}" type="presOf" srcId="{4FC2F5FB-C3E2-46B2-8995-B742663A04DF}" destId="{1A58CE13-DB0C-408A-926F-9F4DA1534C48}" srcOrd="0" destOrd="0" presId="urn:microsoft.com/office/officeart/2024/3/layout/hArchList1"/>
    <dgm:cxn modelId="{F453BBB1-90DC-4FF8-9471-EC432C78182C}" srcId="{4FC2F5FB-C3E2-46B2-8995-B742663A04DF}" destId="{E0E88638-6330-4D7B-9312-BDD74AC7F26F}" srcOrd="0" destOrd="0" parTransId="{438AF878-D9EC-41CA-91B0-CD3CA77745DD}" sibTransId="{EB36DD72-4047-4068-AFBA-C3A45CDE0887}"/>
    <dgm:cxn modelId="{7A8199B4-55D1-410B-A5B9-1710A98A2EE0}" type="presOf" srcId="{29E052C9-4EEB-4C2D-8B88-8CE4DE22AEE5}" destId="{D0AAA85F-4137-4430-98DB-F318A43065F2}" srcOrd="0" destOrd="0" presId="urn:microsoft.com/office/officeart/2024/3/layout/hArchList1"/>
    <dgm:cxn modelId="{1BE640B7-7DD2-45CC-918D-693B1438EC35}" srcId="{84C7B643-A6A9-4172-AAD9-E2E0FDDB4382}" destId="{422086BA-D85B-479C-B3DB-7988B81F794C}" srcOrd="0" destOrd="0" parTransId="{F3486C9D-91D1-4F26-9112-BE070981AE93}" sibTransId="{D14084D8-D792-4757-B3B5-1C9C733A1DD0}"/>
    <dgm:cxn modelId="{FF60ECD5-CC67-45FC-B8D6-DCF8558723AF}" type="presOf" srcId="{422086BA-D85B-479C-B3DB-7988B81F794C}" destId="{262804EE-A854-4571-9A8E-1E5EFEA4247C}" srcOrd="0" destOrd="0" presId="urn:microsoft.com/office/officeart/2024/3/layout/hArchList1"/>
    <dgm:cxn modelId="{900A62DA-E1FF-4B80-B9D0-9744E4E00042}" srcId="{29E052C9-4EEB-4C2D-8B88-8CE4DE22AEE5}" destId="{AAE79C16-6A64-4CB3-9A09-BBF27960275D}" srcOrd="3" destOrd="0" parTransId="{27C27CA4-503D-4C04-84E0-24FB83E7A71D}" sibTransId="{84C078D0-5D1E-443F-B17E-3BA3FC974661}"/>
    <dgm:cxn modelId="{BD4CC4E1-58C8-4018-B26B-667EC1E4FB10}" type="presOf" srcId="{D64DEB4A-CE94-4BE8-9798-F21245E2DEC6}" destId="{A6462324-2253-4BB9-BD4E-8F53953C79D1}" srcOrd="0" destOrd="0" presId="urn:microsoft.com/office/officeart/2024/3/layout/hArchList1"/>
    <dgm:cxn modelId="{37BF6CFD-F381-4657-8DA6-93A6CE192173}" srcId="{29E052C9-4EEB-4C2D-8B88-8CE4DE22AEE5}" destId="{84C7B643-A6A9-4172-AAD9-E2E0FDDB4382}" srcOrd="2" destOrd="0" parTransId="{D3189FDE-C2FD-44A6-8DDF-2470212AEB44}" sibTransId="{ECEF194B-AFE1-4E17-B266-21B63B308910}"/>
    <dgm:cxn modelId="{6E2B7A56-87A9-4727-A9F6-5790786ABC0F}" type="presParOf" srcId="{D0AAA85F-4137-4430-98DB-F318A43065F2}" destId="{9ED80F94-6E15-47B2-8384-6A11181AA141}" srcOrd="0" destOrd="0" presId="urn:microsoft.com/office/officeart/2024/3/layout/hArchList1"/>
    <dgm:cxn modelId="{332E2EFE-6238-430B-ACE6-5234DB7FE485}" type="presParOf" srcId="{9ED80F94-6E15-47B2-8384-6A11181AA141}" destId="{47795AE4-FA25-4E31-A8D7-53CD64E45C4D}" srcOrd="0" destOrd="0" presId="urn:microsoft.com/office/officeart/2024/3/layout/hArchList1"/>
    <dgm:cxn modelId="{517CFB60-CE79-41A7-A13F-A4A598559BC5}" type="presParOf" srcId="{9ED80F94-6E15-47B2-8384-6A11181AA141}" destId="{A6462324-2253-4BB9-BD4E-8F53953C79D1}" srcOrd="1" destOrd="0" presId="urn:microsoft.com/office/officeart/2024/3/layout/hArchList1"/>
    <dgm:cxn modelId="{696B9C5F-6056-4C80-B963-335EC24C97A4}" type="presParOf" srcId="{D0AAA85F-4137-4430-98DB-F318A43065F2}" destId="{47777898-A576-4442-A737-694C43A5437A}" srcOrd="1" destOrd="0" presId="urn:microsoft.com/office/officeart/2024/3/layout/hArchList1"/>
    <dgm:cxn modelId="{08989DD2-1BD9-48C7-AA6F-75FCC9997A98}" type="presParOf" srcId="{D0AAA85F-4137-4430-98DB-F318A43065F2}" destId="{0FD37878-81B6-440E-A72A-2C10A63BCFCA}" srcOrd="2" destOrd="0" presId="urn:microsoft.com/office/officeart/2024/3/layout/hArchList1"/>
    <dgm:cxn modelId="{93BC1839-3244-4ED6-95C3-B298B90F2DE3}" type="presParOf" srcId="{0FD37878-81B6-440E-A72A-2C10A63BCFCA}" destId="{1A58CE13-DB0C-408A-926F-9F4DA1534C48}" srcOrd="0" destOrd="0" presId="urn:microsoft.com/office/officeart/2024/3/layout/hArchList1"/>
    <dgm:cxn modelId="{4AF86D4D-25B8-40ED-9E09-987CA9742DD6}" type="presParOf" srcId="{0FD37878-81B6-440E-A72A-2C10A63BCFCA}" destId="{118B4DCC-E30C-4F23-8BF8-2E43B63FFA2E}" srcOrd="1" destOrd="0" presId="urn:microsoft.com/office/officeart/2024/3/layout/hArchList1"/>
    <dgm:cxn modelId="{CE491FB0-E46C-418D-8EF0-21B56524914D}" type="presParOf" srcId="{D0AAA85F-4137-4430-98DB-F318A43065F2}" destId="{FA3DEF0F-6761-4BC9-92A4-9A51824D25AC}" srcOrd="3" destOrd="0" presId="urn:microsoft.com/office/officeart/2024/3/layout/hArchList1"/>
    <dgm:cxn modelId="{43C5306E-C44A-4B29-A72C-0D1BDC6790E9}" type="presParOf" srcId="{D0AAA85F-4137-4430-98DB-F318A43065F2}" destId="{623F3042-0BA9-4F8B-9335-2996728D8B09}" srcOrd="4" destOrd="0" presId="urn:microsoft.com/office/officeart/2024/3/layout/hArchList1"/>
    <dgm:cxn modelId="{7C02AE66-455A-474F-8D21-009D6B7FC335}" type="presParOf" srcId="{623F3042-0BA9-4F8B-9335-2996728D8B09}" destId="{AADFBE5E-E6FB-4DEE-989B-1E4B0FF2E769}" srcOrd="0" destOrd="0" presId="urn:microsoft.com/office/officeart/2024/3/layout/hArchList1"/>
    <dgm:cxn modelId="{51887239-4B06-47D7-B7C2-6CCACAF19733}" type="presParOf" srcId="{623F3042-0BA9-4F8B-9335-2996728D8B09}" destId="{262804EE-A854-4571-9A8E-1E5EFEA4247C}" srcOrd="1" destOrd="0" presId="urn:microsoft.com/office/officeart/2024/3/layout/hArchList1"/>
    <dgm:cxn modelId="{FE229161-78FF-451B-B7CB-1F6995EAA3F5}" type="presParOf" srcId="{D0AAA85F-4137-4430-98DB-F318A43065F2}" destId="{298224F1-7A1D-437E-B000-738933AF5509}" srcOrd="5" destOrd="0" presId="urn:microsoft.com/office/officeart/2024/3/layout/hArchList1"/>
    <dgm:cxn modelId="{1BF45C89-C6AC-4EC0-B0C4-AD41A8C6B0FC}" type="presParOf" srcId="{D0AAA85F-4137-4430-98DB-F318A43065F2}" destId="{C26998FB-320C-4FA0-8BDE-BC89B64382A2}" srcOrd="6" destOrd="0" presId="urn:microsoft.com/office/officeart/2024/3/layout/hArchList1"/>
    <dgm:cxn modelId="{3E568891-F17C-42C1-B0DC-940AA7DB5CEF}" type="presParOf" srcId="{C26998FB-320C-4FA0-8BDE-BC89B64382A2}" destId="{0311B793-4ED4-4D0E-BE74-AD25493DC4B9}" srcOrd="0" destOrd="0" presId="urn:microsoft.com/office/officeart/2024/3/layout/hArchList1"/>
    <dgm:cxn modelId="{ECF9EB46-FC6B-4D4E-9515-1A0DD705A463}" type="presParOf" srcId="{C26998FB-320C-4FA0-8BDE-BC89B64382A2}" destId="{14E4F4CC-3B87-46F7-94C1-9A1018E52DAB}"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8D483-CCB6-455A-8FE0-4052CC4F5D50}">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634816DA-45CD-4E05-BC34-D1E04718FC12}">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Factors of Car Identity</a:t>
          </a:r>
        </a:p>
      </dsp:txBody>
      <dsp:txXfrm>
        <a:off x="1861599" y="0"/>
        <a:ext cx="5167674" cy="346182"/>
      </dsp:txXfrm>
    </dsp:sp>
    <dsp:sp modelId="{D4CCB825-5229-4F66-A44E-E6FE2C4F91F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unique characteristics that define a vehicle's identity, including design, brand, and technology.</a:t>
          </a:r>
        </a:p>
      </dsp:txBody>
      <dsp:txXfrm>
        <a:off x="1861599" y="346182"/>
        <a:ext cx="5167674" cy="1335417"/>
      </dsp:txXfrm>
    </dsp:sp>
    <dsp:sp modelId="{CC9F2AB4-EF5A-4F77-BB07-A49B949E97A6}">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0708" r="12540" b="-2"/>
          <a:stretch/>
        </a:blipFill>
        <a:ln>
          <a:noFill/>
        </a:ln>
        <a:effectLst/>
      </dsp:spPr>
      <dsp:style>
        <a:lnRef idx="0">
          <a:scrgbClr r="0" g="0" b="0"/>
        </a:lnRef>
        <a:fillRef idx="3">
          <a:scrgbClr r="0" g="0" b="0"/>
        </a:fillRef>
        <a:effectRef idx="2">
          <a:scrgbClr r="0" g="0" b="0"/>
        </a:effectRef>
        <a:fontRef idx="minor">
          <a:schemeClr val="lt1"/>
        </a:fontRef>
      </dsp:style>
    </dsp:sp>
    <dsp:sp modelId="{FDF3DC62-5229-4183-B00F-73C676406901}">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Value Determinants</a:t>
          </a:r>
        </a:p>
      </dsp:txBody>
      <dsp:txXfrm>
        <a:off x="1861599" y="1816127"/>
        <a:ext cx="5167674" cy="346182"/>
      </dsp:txXfrm>
    </dsp:sp>
    <dsp:sp modelId="{EC4C588C-4228-4531-B69B-FD7872E2134A}">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Analyzing the various factors that contribute to a car's market value, such as age, condition, and mileage.</a:t>
          </a:r>
        </a:p>
      </dsp:txBody>
      <dsp:txXfrm>
        <a:off x="1861599" y="2162310"/>
        <a:ext cx="5167674" cy="1335417"/>
      </dsp:txXfrm>
    </dsp:sp>
    <dsp:sp modelId="{1E7E5D14-C046-4EED-A44D-613023EA1E53}">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41723" r="21028" b="1"/>
          <a:stretch/>
        </a:blipFill>
        <a:ln>
          <a:noFill/>
        </a:ln>
        <a:effectLst/>
      </dsp:spPr>
      <dsp:style>
        <a:lnRef idx="0">
          <a:scrgbClr r="0" g="0" b="0"/>
        </a:lnRef>
        <a:fillRef idx="3">
          <a:scrgbClr r="0" g="0" b="0"/>
        </a:fillRef>
        <a:effectRef idx="2">
          <a:scrgbClr r="0" g="0" b="0"/>
        </a:effectRef>
        <a:fontRef idx="minor">
          <a:schemeClr val="lt1"/>
        </a:fontRef>
      </dsp:style>
    </dsp:sp>
    <dsp:sp modelId="{7AD462AB-2ACA-4963-BE3E-51260A26572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Analysis Techniques</a:t>
          </a:r>
        </a:p>
      </dsp:txBody>
      <dsp:txXfrm>
        <a:off x="1861599" y="3632255"/>
        <a:ext cx="5167674" cy="346182"/>
      </dsp:txXfrm>
    </dsp:sp>
    <dsp:sp modelId="{6535C0F4-46BF-4619-98EC-481125FD7710}">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Employing data analysis methods to form a clearer understanding of what influences car identity and value.</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A8297-0594-4B2B-9E86-658FDB871602}">
      <dsp:nvSpPr>
        <dsp:cNvPr id="0" name=""/>
        <dsp:cNvSpPr/>
      </dsp:nvSpPr>
      <dsp:spPr>
        <a:xfrm>
          <a:off x="0" y="0"/>
          <a:ext cx="3377565" cy="60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Insights into Car Identity</a:t>
          </a:r>
        </a:p>
      </dsp:txBody>
      <dsp:txXfrm>
        <a:off x="0" y="0"/>
        <a:ext cx="3377565" cy="605082"/>
      </dsp:txXfrm>
    </dsp:sp>
    <dsp:sp modelId="{F2E01F7C-3523-4FED-9650-B2A9AAB26F90}">
      <dsp:nvSpPr>
        <dsp:cNvPr id="0" name=""/>
        <dsp:cNvSpPr/>
      </dsp:nvSpPr>
      <dsp:spPr>
        <a:xfrm>
          <a:off x="0" y="605082"/>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Our analysis has highlighted various aspects of car identity, helping us appreciate the uniqueness of each vehicle.</a:t>
          </a:r>
        </a:p>
      </dsp:txBody>
      <dsp:txXfrm>
        <a:off x="0" y="605082"/>
        <a:ext cx="3377565" cy="1892815"/>
      </dsp:txXfrm>
    </dsp:sp>
    <dsp:sp modelId="{F613C32E-5DD9-4F21-9920-EE0A26A0F6C1}">
      <dsp:nvSpPr>
        <dsp:cNvPr id="0" name=""/>
        <dsp:cNvSpPr/>
      </dsp:nvSpPr>
      <dsp:spPr>
        <a:xfrm>
          <a:off x="3715321" y="0"/>
          <a:ext cx="3377565" cy="60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Vehicle Value</a:t>
          </a:r>
        </a:p>
      </dsp:txBody>
      <dsp:txXfrm>
        <a:off x="3715321" y="0"/>
        <a:ext cx="3377565" cy="605082"/>
      </dsp:txXfrm>
    </dsp:sp>
    <dsp:sp modelId="{EDF4FFFB-E3F8-4583-821E-867C0CF8C889}">
      <dsp:nvSpPr>
        <dsp:cNvPr id="0" name=""/>
        <dsp:cNvSpPr/>
      </dsp:nvSpPr>
      <dsp:spPr>
        <a:xfrm>
          <a:off x="3715321" y="605082"/>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examining automotive data, we gain insights into the value of different vehicles and what influences their worth.</a:t>
          </a:r>
        </a:p>
      </dsp:txBody>
      <dsp:txXfrm>
        <a:off x="3715321" y="605082"/>
        <a:ext cx="3377565" cy="1892815"/>
      </dsp:txXfrm>
    </dsp:sp>
    <dsp:sp modelId="{AC326477-D812-4A2E-8741-E4E4A8E5987C}">
      <dsp:nvSpPr>
        <dsp:cNvPr id="0" name=""/>
        <dsp:cNvSpPr/>
      </dsp:nvSpPr>
      <dsp:spPr>
        <a:xfrm>
          <a:off x="7430643" y="0"/>
          <a:ext cx="3377565" cy="60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Diversity in Automotive Landscape</a:t>
          </a:r>
        </a:p>
      </dsp:txBody>
      <dsp:txXfrm>
        <a:off x="7430643" y="0"/>
        <a:ext cx="3377565" cy="605082"/>
      </dsp:txXfrm>
    </dsp:sp>
    <dsp:sp modelId="{358C79EA-E38C-438E-8E00-8C8C7F156857}">
      <dsp:nvSpPr>
        <dsp:cNvPr id="0" name=""/>
        <dsp:cNvSpPr/>
      </dsp:nvSpPr>
      <dsp:spPr>
        <a:xfrm>
          <a:off x="7430643" y="605082"/>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Our exploration reveals the diversity within the automotive landscape, showcasing various makes, models, and their stories.</a:t>
          </a:r>
        </a:p>
      </dsp:txBody>
      <dsp:txXfrm>
        <a:off x="7430643" y="605082"/>
        <a:ext cx="3377565" cy="1892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FF480-D6F7-40C3-831E-1D3FF1611D2E}"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1FA31-C2FC-483E-84DD-E18E9035A426}" type="slidenum">
              <a:rPr lang="en-US" smtClean="0"/>
              <a:t>‹#›</a:t>
            </a:fld>
            <a:endParaRPr lang="en-US"/>
          </a:p>
        </p:txBody>
      </p:sp>
    </p:spTree>
    <p:extLst>
      <p:ext uri="{BB962C8B-B14F-4D97-AF65-F5344CB8AC3E}">
        <p14:creationId xmlns:p14="http://schemas.microsoft.com/office/powerpoint/2010/main" val="42764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journey through the fascinating world of automotive data. We aim to understand car identity, value, and the hidden stories within the data that can provide insights into the automotive landscape.
</a:t>
            </a:r>
          </a:p>
        </p:txBody>
      </p:sp>
      <p:sp>
        <p:nvSpPr>
          <p:cNvPr id="4" name="Slide Number Placeholder 3"/>
          <p:cNvSpPr>
            <a:spLocks noGrp="1"/>
          </p:cNvSpPr>
          <p:nvPr>
            <p:ph type="sldNum" sz="quarter" idx="5"/>
          </p:nvPr>
        </p:nvSpPr>
        <p:spPr/>
        <p:txBody>
          <a:bodyPr/>
          <a:lstStyle/>
          <a:p>
            <a:fld id="{19641BA7-5002-4ACC-95A5-A4EEBCC4B5B5}" type="slidenum">
              <a:rPr lang="en-US" smtClean="0"/>
              <a:t>1</a:t>
            </a:fld>
            <a:endParaRPr lang="en-US"/>
          </a:p>
        </p:txBody>
      </p:sp>
    </p:spTree>
    <p:extLst>
      <p:ext uri="{BB962C8B-B14F-4D97-AF65-F5344CB8AC3E}">
        <p14:creationId xmlns:p14="http://schemas.microsoft.com/office/powerpoint/2010/main" val="46906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accuracy is vital for producing reliable insights. We will discuss the methods we employ to verify and validate our data, ensuring that our conclusions are based on sound information.</a:t>
            </a:r>
          </a:p>
        </p:txBody>
      </p:sp>
      <p:sp>
        <p:nvSpPr>
          <p:cNvPr id="4" name="Slide Number Placeholder 3"/>
          <p:cNvSpPr>
            <a:spLocks noGrp="1"/>
          </p:cNvSpPr>
          <p:nvPr>
            <p:ph type="sldNum" sz="quarter" idx="5"/>
          </p:nvPr>
        </p:nvSpPr>
        <p:spPr/>
        <p:txBody>
          <a:bodyPr/>
          <a:lstStyle/>
          <a:p>
            <a:fld id="{19641BA7-5002-4ACC-95A5-A4EEBCC4B5B5}" type="slidenum">
              <a:rPr lang="en-US" smtClean="0"/>
              <a:t>10</a:t>
            </a:fld>
            <a:endParaRPr lang="en-US"/>
          </a:p>
        </p:txBody>
      </p:sp>
    </p:spTree>
    <p:extLst>
      <p:ext uri="{BB962C8B-B14F-4D97-AF65-F5344CB8AC3E}">
        <p14:creationId xmlns:p14="http://schemas.microsoft.com/office/powerpoint/2010/main" val="1448786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Categorical features provide a narrative about the different types of cars and their classifications. This section will explore the significance of these features in our analysis.</a:t>
            </a:r>
          </a:p>
        </p:txBody>
      </p:sp>
      <p:sp>
        <p:nvSpPr>
          <p:cNvPr id="4" name="Slide Number Placeholder 3"/>
          <p:cNvSpPr>
            <a:spLocks noGrp="1"/>
          </p:cNvSpPr>
          <p:nvPr>
            <p:ph type="sldNum" sz="quarter" idx="5"/>
          </p:nvPr>
        </p:nvSpPr>
        <p:spPr/>
        <p:txBody>
          <a:bodyPr/>
          <a:lstStyle/>
          <a:p>
            <a:fld id="{19641BA7-5002-4ACC-95A5-A4EEBCC4B5B5}" type="slidenum">
              <a:rPr lang="en-US" smtClean="0"/>
              <a:t>11</a:t>
            </a:fld>
            <a:endParaRPr lang="en-US"/>
          </a:p>
        </p:txBody>
      </p:sp>
    </p:spTree>
    <p:extLst>
      <p:ext uri="{BB962C8B-B14F-4D97-AF65-F5344CB8AC3E}">
        <p14:creationId xmlns:p14="http://schemas.microsoft.com/office/powerpoint/2010/main" val="46061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delve into how we analyze categorical features such as car brands, types, and colors. Understanding these categories helps identify trends and preferences in the automotive market.</a:t>
            </a:r>
          </a:p>
        </p:txBody>
      </p:sp>
      <p:sp>
        <p:nvSpPr>
          <p:cNvPr id="4" name="Slide Number Placeholder 3"/>
          <p:cNvSpPr>
            <a:spLocks noGrp="1"/>
          </p:cNvSpPr>
          <p:nvPr>
            <p:ph type="sldNum" sz="quarter" idx="5"/>
          </p:nvPr>
        </p:nvSpPr>
        <p:spPr/>
        <p:txBody>
          <a:bodyPr/>
          <a:lstStyle/>
          <a:p>
            <a:fld id="{19641BA7-5002-4ACC-95A5-A4EEBCC4B5B5}" type="slidenum">
              <a:rPr lang="en-US" smtClean="0"/>
              <a:t>12</a:t>
            </a:fld>
            <a:endParaRPr lang="en-US"/>
          </a:p>
        </p:txBody>
      </p:sp>
    </p:spTree>
    <p:extLst>
      <p:ext uri="{BB962C8B-B14F-4D97-AF65-F5344CB8AC3E}">
        <p14:creationId xmlns:p14="http://schemas.microsoft.com/office/powerpoint/2010/main" val="53503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of categories we will explore include sedans, SUVs, and hybrids. Each category represents a different segment of the market, reflecting consumer preferences and trends.</a:t>
            </a:r>
          </a:p>
        </p:txBody>
      </p:sp>
      <p:sp>
        <p:nvSpPr>
          <p:cNvPr id="4" name="Slide Number Placeholder 3"/>
          <p:cNvSpPr>
            <a:spLocks noGrp="1"/>
          </p:cNvSpPr>
          <p:nvPr>
            <p:ph type="sldNum" sz="quarter" idx="5"/>
          </p:nvPr>
        </p:nvSpPr>
        <p:spPr/>
        <p:txBody>
          <a:bodyPr/>
          <a:lstStyle/>
          <a:p>
            <a:fld id="{19641BA7-5002-4ACC-95A5-A4EEBCC4B5B5}" type="slidenum">
              <a:rPr lang="en-US" smtClean="0"/>
              <a:t>13</a:t>
            </a:fld>
            <a:endParaRPr lang="en-US"/>
          </a:p>
        </p:txBody>
      </p:sp>
    </p:spTree>
    <p:extLst>
      <p:ext uri="{BB962C8B-B14F-4D97-AF65-F5344CB8AC3E}">
        <p14:creationId xmlns:p14="http://schemas.microsoft.com/office/powerpoint/2010/main" val="2094516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analyzing categorical features, we reveal the diversity in the automotive industry. This diversity is crucial for understanding market dynamics and consumer choices.</a:t>
            </a:r>
          </a:p>
        </p:txBody>
      </p:sp>
      <p:sp>
        <p:nvSpPr>
          <p:cNvPr id="4" name="Slide Number Placeholder 3"/>
          <p:cNvSpPr>
            <a:spLocks noGrp="1"/>
          </p:cNvSpPr>
          <p:nvPr>
            <p:ph type="sldNum" sz="quarter" idx="5"/>
          </p:nvPr>
        </p:nvSpPr>
        <p:spPr/>
        <p:txBody>
          <a:bodyPr/>
          <a:lstStyle/>
          <a:p>
            <a:fld id="{19641BA7-5002-4ACC-95A5-A4EEBCC4B5B5}" type="slidenum">
              <a:rPr lang="en-US" smtClean="0"/>
              <a:t>14</a:t>
            </a:fld>
            <a:endParaRPr lang="en-US"/>
          </a:p>
        </p:txBody>
      </p:sp>
    </p:spTree>
    <p:extLst>
      <p:ext uri="{BB962C8B-B14F-4D97-AF65-F5344CB8AC3E}">
        <p14:creationId xmlns:p14="http://schemas.microsoft.com/office/powerpoint/2010/main" val="1338094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representation of data helps us understand trends and distributions. In this section, we will utilize histograms to illustrate numerical feature distributions.</a:t>
            </a:r>
          </a:p>
        </p:txBody>
      </p:sp>
      <p:sp>
        <p:nvSpPr>
          <p:cNvPr id="4" name="Slide Number Placeholder 3"/>
          <p:cNvSpPr>
            <a:spLocks noGrp="1"/>
          </p:cNvSpPr>
          <p:nvPr>
            <p:ph type="sldNum" sz="quarter" idx="5"/>
          </p:nvPr>
        </p:nvSpPr>
        <p:spPr/>
        <p:txBody>
          <a:bodyPr/>
          <a:lstStyle/>
          <a:p>
            <a:fld id="{19641BA7-5002-4ACC-95A5-A4EEBCC4B5B5}" type="slidenum">
              <a:rPr lang="en-US" smtClean="0"/>
              <a:t>15</a:t>
            </a:fld>
            <a:endParaRPr lang="en-US"/>
          </a:p>
        </p:txBody>
      </p:sp>
    </p:spTree>
    <p:extLst>
      <p:ext uri="{BB962C8B-B14F-4D97-AF65-F5344CB8AC3E}">
        <p14:creationId xmlns:p14="http://schemas.microsoft.com/office/powerpoint/2010/main" val="177500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examine how numerical features such as price and mileage are distributed across different vehicles. This overview will provide insight into market segmentation.</a:t>
            </a:r>
          </a:p>
        </p:txBody>
      </p:sp>
      <p:sp>
        <p:nvSpPr>
          <p:cNvPr id="4" name="Slide Number Placeholder 3"/>
          <p:cNvSpPr>
            <a:spLocks noGrp="1"/>
          </p:cNvSpPr>
          <p:nvPr>
            <p:ph type="sldNum" sz="quarter" idx="5"/>
          </p:nvPr>
        </p:nvSpPr>
        <p:spPr/>
        <p:txBody>
          <a:bodyPr/>
          <a:lstStyle/>
          <a:p>
            <a:fld id="{19641BA7-5002-4ACC-95A5-A4EEBCC4B5B5}" type="slidenum">
              <a:rPr lang="en-US" smtClean="0"/>
              <a:t>16</a:t>
            </a:fld>
            <a:endParaRPr lang="en-US"/>
          </a:p>
        </p:txBody>
      </p:sp>
    </p:spTree>
    <p:extLst>
      <p:ext uri="{BB962C8B-B14F-4D97-AF65-F5344CB8AC3E}">
        <p14:creationId xmlns:p14="http://schemas.microsoft.com/office/powerpoint/2010/main" val="847789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analyze various numerical features, including price, horsepower, and fuel efficiency, to understand how these factors influence a car's market appeal.</a:t>
            </a:r>
          </a:p>
        </p:txBody>
      </p:sp>
      <p:sp>
        <p:nvSpPr>
          <p:cNvPr id="4" name="Slide Number Placeholder 3"/>
          <p:cNvSpPr>
            <a:spLocks noGrp="1"/>
          </p:cNvSpPr>
          <p:nvPr>
            <p:ph type="sldNum" sz="quarter" idx="5"/>
          </p:nvPr>
        </p:nvSpPr>
        <p:spPr/>
        <p:txBody>
          <a:bodyPr/>
          <a:lstStyle/>
          <a:p>
            <a:fld id="{19641BA7-5002-4ACC-95A5-A4EEBCC4B5B5}" type="slidenum">
              <a:rPr lang="en-US" smtClean="0"/>
              <a:t>17</a:t>
            </a:fld>
            <a:endParaRPr lang="en-US"/>
          </a:p>
        </p:txBody>
      </p:sp>
    </p:spTree>
    <p:extLst>
      <p:ext uri="{BB962C8B-B14F-4D97-AF65-F5344CB8AC3E}">
        <p14:creationId xmlns:p14="http://schemas.microsoft.com/office/powerpoint/2010/main" val="612367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Price is a critical factor in the automotive market. We will focus on visualizing the price distribution of vehicles to identify trends and outliers.</a:t>
            </a:r>
          </a:p>
        </p:txBody>
      </p:sp>
      <p:sp>
        <p:nvSpPr>
          <p:cNvPr id="4" name="Slide Number Placeholder 3"/>
          <p:cNvSpPr>
            <a:spLocks noGrp="1"/>
          </p:cNvSpPr>
          <p:nvPr>
            <p:ph type="sldNum" sz="quarter" idx="5"/>
          </p:nvPr>
        </p:nvSpPr>
        <p:spPr/>
        <p:txBody>
          <a:bodyPr/>
          <a:lstStyle/>
          <a:p>
            <a:fld id="{19641BA7-5002-4ACC-95A5-A4EEBCC4B5B5}" type="slidenum">
              <a:rPr lang="en-US" smtClean="0"/>
              <a:t>18</a:t>
            </a:fld>
            <a:endParaRPr lang="en-US"/>
          </a:p>
        </p:txBody>
      </p:sp>
    </p:spTree>
    <p:extLst>
      <p:ext uri="{BB962C8B-B14F-4D97-AF65-F5344CB8AC3E}">
        <p14:creationId xmlns:p14="http://schemas.microsoft.com/office/powerpoint/2010/main" val="3043242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emphasizes the importance of visualizing categorical data. By examining categorical counts, we can observe the prevalence of various features in the automotive dataset.</a:t>
            </a:r>
          </a:p>
        </p:txBody>
      </p:sp>
      <p:sp>
        <p:nvSpPr>
          <p:cNvPr id="4" name="Slide Number Placeholder 3"/>
          <p:cNvSpPr>
            <a:spLocks noGrp="1"/>
          </p:cNvSpPr>
          <p:nvPr>
            <p:ph type="sldNum" sz="quarter" idx="5"/>
          </p:nvPr>
        </p:nvSpPr>
        <p:spPr/>
        <p:txBody>
          <a:bodyPr/>
          <a:lstStyle/>
          <a:p>
            <a:fld id="{19641BA7-5002-4ACC-95A5-A4EEBCC4B5B5}" type="slidenum">
              <a:rPr lang="en-US" smtClean="0"/>
              <a:t>19</a:t>
            </a:fld>
            <a:endParaRPr lang="en-US"/>
          </a:p>
        </p:txBody>
      </p:sp>
    </p:spTree>
    <p:extLst>
      <p:ext uri="{BB962C8B-B14F-4D97-AF65-F5344CB8AC3E}">
        <p14:creationId xmlns:p14="http://schemas.microsoft.com/office/powerpoint/2010/main" val="420461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begin with an introduction to our automotive journey and outline our goal of analyzing car identity and value. Then, we will dive into data inspection, categorical features, and visualization techniques to uncover trends and patterns within the data.</a:t>
            </a:r>
          </a:p>
        </p:txBody>
      </p:sp>
      <p:sp>
        <p:nvSpPr>
          <p:cNvPr id="4" name="Slide Number Placeholder 3"/>
          <p:cNvSpPr>
            <a:spLocks noGrp="1"/>
          </p:cNvSpPr>
          <p:nvPr>
            <p:ph type="sldNum" sz="quarter" idx="5"/>
          </p:nvPr>
        </p:nvSpPr>
        <p:spPr/>
        <p:txBody>
          <a:bodyPr/>
          <a:lstStyle/>
          <a:p>
            <a:fld id="{19641BA7-5002-4ACC-95A5-A4EEBCC4B5B5}" type="slidenum">
              <a:rPr lang="en-US" smtClean="0"/>
              <a:t>2</a:t>
            </a:fld>
            <a:endParaRPr lang="en-US"/>
          </a:p>
        </p:txBody>
      </p:sp>
    </p:spTree>
    <p:extLst>
      <p:ext uri="{BB962C8B-B14F-4D97-AF65-F5344CB8AC3E}">
        <p14:creationId xmlns:p14="http://schemas.microsoft.com/office/powerpoint/2010/main" val="3105813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explore how to visualize the frequency of different categories, allowing us to understand which car types are most common in the dataset.</a:t>
            </a:r>
          </a:p>
        </p:txBody>
      </p:sp>
      <p:sp>
        <p:nvSpPr>
          <p:cNvPr id="4" name="Slide Number Placeholder 3"/>
          <p:cNvSpPr>
            <a:spLocks noGrp="1"/>
          </p:cNvSpPr>
          <p:nvPr>
            <p:ph type="sldNum" sz="quarter" idx="5"/>
          </p:nvPr>
        </p:nvSpPr>
        <p:spPr/>
        <p:txBody>
          <a:bodyPr/>
          <a:lstStyle/>
          <a:p>
            <a:fld id="{19641BA7-5002-4ACC-95A5-A4EEBCC4B5B5}" type="slidenum">
              <a:rPr lang="en-US" smtClean="0"/>
              <a:t>20</a:t>
            </a:fld>
            <a:endParaRPr lang="en-US"/>
          </a:p>
        </p:txBody>
      </p:sp>
    </p:spTree>
    <p:extLst>
      <p:ext uri="{BB962C8B-B14F-4D97-AF65-F5344CB8AC3E}">
        <p14:creationId xmlns:p14="http://schemas.microsoft.com/office/powerpoint/2010/main" val="309967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the prevalence of different features such as color, brand, and type helps us gain insights into consumer preferences and market trends.</a:t>
            </a:r>
          </a:p>
        </p:txBody>
      </p:sp>
      <p:sp>
        <p:nvSpPr>
          <p:cNvPr id="4" name="Slide Number Placeholder 3"/>
          <p:cNvSpPr>
            <a:spLocks noGrp="1"/>
          </p:cNvSpPr>
          <p:nvPr>
            <p:ph type="sldNum" sz="quarter" idx="5"/>
          </p:nvPr>
        </p:nvSpPr>
        <p:spPr/>
        <p:txBody>
          <a:bodyPr/>
          <a:lstStyle/>
          <a:p>
            <a:fld id="{19641BA7-5002-4ACC-95A5-A4EEBCC4B5B5}" type="slidenum">
              <a:rPr lang="en-US" smtClean="0"/>
              <a:t>21</a:t>
            </a:fld>
            <a:endParaRPr lang="en-US"/>
          </a:p>
        </p:txBody>
      </p:sp>
    </p:spTree>
    <p:extLst>
      <p:ext uri="{BB962C8B-B14F-4D97-AF65-F5344CB8AC3E}">
        <p14:creationId xmlns:p14="http://schemas.microsoft.com/office/powerpoint/2010/main" val="2097456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our exploration of automotive data has unveiled valuable insights into car identity, value, and diversity. By leveraging data effectively, we can better understand the automotive landscape and the stories behind each vehicle.</a:t>
            </a:r>
          </a:p>
        </p:txBody>
      </p:sp>
      <p:sp>
        <p:nvSpPr>
          <p:cNvPr id="4" name="Slide Number Placeholder 3"/>
          <p:cNvSpPr>
            <a:spLocks noGrp="1"/>
          </p:cNvSpPr>
          <p:nvPr>
            <p:ph type="sldNum" sz="quarter" idx="5"/>
          </p:nvPr>
        </p:nvSpPr>
        <p:spPr/>
        <p:txBody>
          <a:bodyPr/>
          <a:lstStyle/>
          <a:p>
            <a:fld id="{19641BA7-5002-4ACC-95A5-A4EEBCC4B5B5}" type="slidenum">
              <a:rPr lang="en-US" smtClean="0"/>
              <a:t>22</a:t>
            </a:fld>
            <a:endParaRPr lang="en-US"/>
          </a:p>
        </p:txBody>
      </p:sp>
    </p:spTree>
    <p:extLst>
      <p:ext uri="{BB962C8B-B14F-4D97-AF65-F5344CB8AC3E}">
        <p14:creationId xmlns:p14="http://schemas.microsoft.com/office/powerpoint/2010/main" val="3943252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 will explore the top car models that stand out in the automotive industry and conduct an economic analysis of their pricing and popularity. Join me as we delve into key metrics, trends, and insights that influence car buying and selling decisions.
</a:t>
            </a:r>
          </a:p>
        </p:txBody>
      </p:sp>
      <p:sp>
        <p:nvSpPr>
          <p:cNvPr id="4" name="Slide Number Placeholder 3"/>
          <p:cNvSpPr>
            <a:spLocks noGrp="1"/>
          </p:cNvSpPr>
          <p:nvPr>
            <p:ph type="sldNum" sz="quarter" idx="5"/>
          </p:nvPr>
        </p:nvSpPr>
        <p:spPr/>
        <p:txBody>
          <a:bodyPr/>
          <a:lstStyle/>
          <a:p>
            <a:fld id="{47DC0B66-3229-46A7-85C9-06ADB564FEDF}" type="slidenum">
              <a:rPr lang="en-US" smtClean="0"/>
              <a:t>23</a:t>
            </a:fld>
            <a:endParaRPr lang="en-US"/>
          </a:p>
        </p:txBody>
      </p:sp>
    </p:spTree>
    <p:extLst>
      <p:ext uri="{BB962C8B-B14F-4D97-AF65-F5344CB8AC3E}">
        <p14:creationId xmlns:p14="http://schemas.microsoft.com/office/powerpoint/2010/main" val="3790779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by identifying the top 20 car models and the prominent automotive players behind them. Next, we will analyze the relationship between car prices and their popularity. Then, we'll explore categorical features that impact vehicle prices. We'll also discuss correlation analysis, linear regression modeling, and present a summary of our findings.</a:t>
            </a:r>
          </a:p>
        </p:txBody>
      </p:sp>
      <p:sp>
        <p:nvSpPr>
          <p:cNvPr id="4" name="Slide Number Placeholder 3"/>
          <p:cNvSpPr>
            <a:spLocks noGrp="1"/>
          </p:cNvSpPr>
          <p:nvPr>
            <p:ph type="sldNum" sz="quarter" idx="5"/>
          </p:nvPr>
        </p:nvSpPr>
        <p:spPr/>
        <p:txBody>
          <a:bodyPr/>
          <a:lstStyle/>
          <a:p>
            <a:fld id="{47DC0B66-3229-46A7-85C9-06ADB564FEDF}" type="slidenum">
              <a:rPr lang="en-US" smtClean="0"/>
              <a:t>24</a:t>
            </a:fld>
            <a:endParaRPr lang="en-US"/>
          </a:p>
        </p:txBody>
      </p:sp>
    </p:spTree>
    <p:extLst>
      <p:ext uri="{BB962C8B-B14F-4D97-AF65-F5344CB8AC3E}">
        <p14:creationId xmlns:p14="http://schemas.microsoft.com/office/powerpoint/2010/main" val="1182844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highlights the most popular car models that have earned a spot in the automotive hall of fame due to their performance and sales figures. We'll take a closer look at their manufacturers and market presence.</a:t>
            </a:r>
          </a:p>
        </p:txBody>
      </p:sp>
      <p:sp>
        <p:nvSpPr>
          <p:cNvPr id="4" name="Slide Number Placeholder 3"/>
          <p:cNvSpPr>
            <a:spLocks noGrp="1"/>
          </p:cNvSpPr>
          <p:nvPr>
            <p:ph type="sldNum" sz="quarter" idx="5"/>
          </p:nvPr>
        </p:nvSpPr>
        <p:spPr/>
        <p:txBody>
          <a:bodyPr/>
          <a:lstStyle/>
          <a:p>
            <a:fld id="{47DC0B66-3229-46A7-85C9-06ADB564FEDF}" type="slidenum">
              <a:rPr lang="en-US" smtClean="0"/>
              <a:t>25</a:t>
            </a:fld>
            <a:endParaRPr lang="en-US"/>
          </a:p>
        </p:txBody>
      </p:sp>
    </p:spTree>
    <p:extLst>
      <p:ext uri="{BB962C8B-B14F-4D97-AF65-F5344CB8AC3E}">
        <p14:creationId xmlns:p14="http://schemas.microsoft.com/office/powerpoint/2010/main" val="1087242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identify and discuss the top 20 car models based on sales data and overall popularity in the market. This analysis helps in understanding consumer preferences and market trends.</a:t>
            </a:r>
          </a:p>
        </p:txBody>
      </p:sp>
      <p:sp>
        <p:nvSpPr>
          <p:cNvPr id="4" name="Slide Number Placeholder 3"/>
          <p:cNvSpPr>
            <a:spLocks noGrp="1"/>
          </p:cNvSpPr>
          <p:nvPr>
            <p:ph type="sldNum" sz="quarter" idx="5"/>
          </p:nvPr>
        </p:nvSpPr>
        <p:spPr/>
        <p:txBody>
          <a:bodyPr/>
          <a:lstStyle/>
          <a:p>
            <a:fld id="{47DC0B66-3229-46A7-85C9-06ADB564FEDF}" type="slidenum">
              <a:rPr lang="en-US" smtClean="0"/>
              <a:t>26</a:t>
            </a:fld>
            <a:endParaRPr lang="en-US"/>
          </a:p>
        </p:txBody>
      </p:sp>
    </p:spTree>
    <p:extLst>
      <p:ext uri="{BB962C8B-B14F-4D97-AF65-F5344CB8AC3E}">
        <p14:creationId xmlns:p14="http://schemas.microsoft.com/office/powerpoint/2010/main" val="67121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will cover the major automotive players responsible for the production of these top car models. Understanding these manufacturers' market strategies can give insight into consumer choices and trends.</a:t>
            </a:r>
          </a:p>
        </p:txBody>
      </p:sp>
      <p:sp>
        <p:nvSpPr>
          <p:cNvPr id="4" name="Slide Number Placeholder 3"/>
          <p:cNvSpPr>
            <a:spLocks noGrp="1"/>
          </p:cNvSpPr>
          <p:nvPr>
            <p:ph type="sldNum" sz="quarter" idx="5"/>
          </p:nvPr>
        </p:nvSpPr>
        <p:spPr/>
        <p:txBody>
          <a:bodyPr/>
          <a:lstStyle/>
          <a:p>
            <a:fld id="{47DC0B66-3229-46A7-85C9-06ADB564FEDF}" type="slidenum">
              <a:rPr lang="en-US" smtClean="0"/>
              <a:t>27</a:t>
            </a:fld>
            <a:endParaRPr lang="en-US"/>
          </a:p>
        </p:txBody>
      </p:sp>
    </p:spTree>
    <p:extLst>
      <p:ext uri="{BB962C8B-B14F-4D97-AF65-F5344CB8AC3E}">
        <p14:creationId xmlns:p14="http://schemas.microsoft.com/office/powerpoint/2010/main" val="1815063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explore the economic factors that link car model popularity to their average prices, revealing consumer preferences and market dynamics.</a:t>
            </a:r>
          </a:p>
        </p:txBody>
      </p:sp>
      <p:sp>
        <p:nvSpPr>
          <p:cNvPr id="4" name="Slide Number Placeholder 3"/>
          <p:cNvSpPr>
            <a:spLocks noGrp="1"/>
          </p:cNvSpPr>
          <p:nvPr>
            <p:ph type="sldNum" sz="quarter" idx="5"/>
          </p:nvPr>
        </p:nvSpPr>
        <p:spPr/>
        <p:txBody>
          <a:bodyPr/>
          <a:lstStyle/>
          <a:p>
            <a:fld id="{47DC0B66-3229-46A7-85C9-06ADB564FEDF}" type="slidenum">
              <a:rPr lang="en-US" smtClean="0"/>
              <a:t>28</a:t>
            </a:fld>
            <a:endParaRPr lang="en-US"/>
          </a:p>
        </p:txBody>
      </p:sp>
    </p:spTree>
    <p:extLst>
      <p:ext uri="{BB962C8B-B14F-4D97-AF65-F5344CB8AC3E}">
        <p14:creationId xmlns:p14="http://schemas.microsoft.com/office/powerpoint/2010/main" val="3683209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content will analyze how different car models correlate with their average prices, helping to identify trends in consumer purchasing behavior based on pricing.</a:t>
            </a:r>
          </a:p>
        </p:txBody>
      </p:sp>
      <p:sp>
        <p:nvSpPr>
          <p:cNvPr id="4" name="Slide Number Placeholder 3"/>
          <p:cNvSpPr>
            <a:spLocks noGrp="1"/>
          </p:cNvSpPr>
          <p:nvPr>
            <p:ph type="sldNum" sz="quarter" idx="5"/>
          </p:nvPr>
        </p:nvSpPr>
        <p:spPr/>
        <p:txBody>
          <a:bodyPr/>
          <a:lstStyle/>
          <a:p>
            <a:fld id="{47DC0B66-3229-46A7-85C9-06ADB564FEDF}" type="slidenum">
              <a:rPr lang="en-US" smtClean="0"/>
              <a:t>29</a:t>
            </a:fld>
            <a:endParaRPr lang="en-US"/>
          </a:p>
        </p:txBody>
      </p:sp>
    </p:spTree>
    <p:extLst>
      <p:ext uri="{BB962C8B-B14F-4D97-AF65-F5344CB8AC3E}">
        <p14:creationId xmlns:p14="http://schemas.microsoft.com/office/powerpoint/2010/main" val="140183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sets the stage for our exploration of automotive insights. We will discuss our motivations and objectives as we embark on this analysis of car data.</a:t>
            </a:r>
          </a:p>
        </p:txBody>
      </p:sp>
      <p:sp>
        <p:nvSpPr>
          <p:cNvPr id="4" name="Slide Number Placeholder 3"/>
          <p:cNvSpPr>
            <a:spLocks noGrp="1"/>
          </p:cNvSpPr>
          <p:nvPr>
            <p:ph type="sldNum" sz="quarter" idx="5"/>
          </p:nvPr>
        </p:nvSpPr>
        <p:spPr/>
        <p:txBody>
          <a:bodyPr/>
          <a:lstStyle/>
          <a:p>
            <a:fld id="{19641BA7-5002-4ACC-95A5-A4EEBCC4B5B5}" type="slidenum">
              <a:rPr lang="en-US" smtClean="0"/>
              <a:t>3</a:t>
            </a:fld>
            <a:endParaRPr lang="en-US"/>
          </a:p>
        </p:txBody>
      </p:sp>
    </p:spTree>
    <p:extLst>
      <p:ext uri="{BB962C8B-B14F-4D97-AF65-F5344CB8AC3E}">
        <p14:creationId xmlns:p14="http://schemas.microsoft.com/office/powerpoint/2010/main" val="306644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how the economic preferences of consumers are reflected in the top 20 car models and how these preferences influence market decisions and trends.</a:t>
            </a:r>
          </a:p>
        </p:txBody>
      </p:sp>
      <p:sp>
        <p:nvSpPr>
          <p:cNvPr id="4" name="Slide Number Placeholder 3"/>
          <p:cNvSpPr>
            <a:spLocks noGrp="1"/>
          </p:cNvSpPr>
          <p:nvPr>
            <p:ph type="sldNum" sz="quarter" idx="5"/>
          </p:nvPr>
        </p:nvSpPr>
        <p:spPr/>
        <p:txBody>
          <a:bodyPr/>
          <a:lstStyle/>
          <a:p>
            <a:fld id="{47DC0B66-3229-46A7-85C9-06ADB564FEDF}" type="slidenum">
              <a:rPr lang="en-US" smtClean="0"/>
              <a:t>30</a:t>
            </a:fld>
            <a:endParaRPr lang="en-US"/>
          </a:p>
        </p:txBody>
      </p:sp>
    </p:spTree>
    <p:extLst>
      <p:ext uri="{BB962C8B-B14F-4D97-AF65-F5344CB8AC3E}">
        <p14:creationId xmlns:p14="http://schemas.microsoft.com/office/powerpoint/2010/main" val="1945800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focuses on how various categorical features of cars relate to their prices, providing a comparative analysis of different vehicle categories.</a:t>
            </a:r>
          </a:p>
        </p:txBody>
      </p:sp>
      <p:sp>
        <p:nvSpPr>
          <p:cNvPr id="4" name="Slide Number Placeholder 3"/>
          <p:cNvSpPr>
            <a:spLocks noGrp="1"/>
          </p:cNvSpPr>
          <p:nvPr>
            <p:ph type="sldNum" sz="quarter" idx="5"/>
          </p:nvPr>
        </p:nvSpPr>
        <p:spPr/>
        <p:txBody>
          <a:bodyPr/>
          <a:lstStyle/>
          <a:p>
            <a:fld id="{47DC0B66-3229-46A7-85C9-06ADB564FEDF}" type="slidenum">
              <a:rPr lang="en-US" smtClean="0"/>
              <a:t>31</a:t>
            </a:fld>
            <a:endParaRPr lang="en-US"/>
          </a:p>
        </p:txBody>
      </p:sp>
    </p:spTree>
    <p:extLst>
      <p:ext uri="{BB962C8B-B14F-4D97-AF65-F5344CB8AC3E}">
        <p14:creationId xmlns:p14="http://schemas.microsoft.com/office/powerpoint/2010/main" val="3798528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box plots, we will visualize the distribution of car prices across various categories, such as body style and engine type, to identify trends and outliers.</a:t>
            </a:r>
          </a:p>
        </p:txBody>
      </p:sp>
      <p:sp>
        <p:nvSpPr>
          <p:cNvPr id="4" name="Slide Number Placeholder 3"/>
          <p:cNvSpPr>
            <a:spLocks noGrp="1"/>
          </p:cNvSpPr>
          <p:nvPr>
            <p:ph type="sldNum" sz="quarter" idx="5"/>
          </p:nvPr>
        </p:nvSpPr>
        <p:spPr/>
        <p:txBody>
          <a:bodyPr/>
          <a:lstStyle/>
          <a:p>
            <a:fld id="{47DC0B66-3229-46A7-85C9-06ADB564FEDF}" type="slidenum">
              <a:rPr lang="en-US" smtClean="0"/>
              <a:t>32</a:t>
            </a:fld>
            <a:endParaRPr lang="en-US"/>
          </a:p>
        </p:txBody>
      </p:sp>
    </p:spTree>
    <p:extLst>
      <p:ext uri="{BB962C8B-B14F-4D97-AF65-F5344CB8AC3E}">
        <p14:creationId xmlns:p14="http://schemas.microsoft.com/office/powerpoint/2010/main" val="2724217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present examples of how car body styles and engine types affect prices. Understanding these correlations is essential for market analysis.</a:t>
            </a:r>
          </a:p>
        </p:txBody>
      </p:sp>
      <p:sp>
        <p:nvSpPr>
          <p:cNvPr id="4" name="Slide Number Placeholder 3"/>
          <p:cNvSpPr>
            <a:spLocks noGrp="1"/>
          </p:cNvSpPr>
          <p:nvPr>
            <p:ph type="sldNum" sz="quarter" idx="5"/>
          </p:nvPr>
        </p:nvSpPr>
        <p:spPr/>
        <p:txBody>
          <a:bodyPr/>
          <a:lstStyle/>
          <a:p>
            <a:fld id="{47DC0B66-3229-46A7-85C9-06ADB564FEDF}" type="slidenum">
              <a:rPr lang="en-US" smtClean="0"/>
              <a:t>33</a:t>
            </a:fld>
            <a:endParaRPr lang="en-US"/>
          </a:p>
        </p:txBody>
      </p:sp>
    </p:spTree>
    <p:extLst>
      <p:ext uri="{BB962C8B-B14F-4D97-AF65-F5344CB8AC3E}">
        <p14:creationId xmlns:p14="http://schemas.microsoft.com/office/powerpoint/2010/main" val="1613187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the correlation between various features of vehicles and their market value, which can inform both consumers and manufacturers about important trends.</a:t>
            </a:r>
          </a:p>
        </p:txBody>
      </p:sp>
      <p:sp>
        <p:nvSpPr>
          <p:cNvPr id="4" name="Slide Number Placeholder 3"/>
          <p:cNvSpPr>
            <a:spLocks noGrp="1"/>
          </p:cNvSpPr>
          <p:nvPr>
            <p:ph type="sldNum" sz="quarter" idx="5"/>
          </p:nvPr>
        </p:nvSpPr>
        <p:spPr/>
        <p:txBody>
          <a:bodyPr/>
          <a:lstStyle/>
          <a:p>
            <a:fld id="{47DC0B66-3229-46A7-85C9-06ADB564FEDF}" type="slidenum">
              <a:rPr lang="en-US" smtClean="0"/>
              <a:t>34</a:t>
            </a:fld>
            <a:endParaRPr lang="en-US"/>
          </a:p>
        </p:txBody>
      </p:sp>
    </p:spTree>
    <p:extLst>
      <p:ext uri="{BB962C8B-B14F-4D97-AF65-F5344CB8AC3E}">
        <p14:creationId xmlns:p14="http://schemas.microsoft.com/office/powerpoint/2010/main" val="748399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conduct a detailed correlation analysis to uncover relationships between numerical features of car models.</a:t>
            </a:r>
          </a:p>
        </p:txBody>
      </p:sp>
      <p:sp>
        <p:nvSpPr>
          <p:cNvPr id="4" name="Slide Number Placeholder 3"/>
          <p:cNvSpPr>
            <a:spLocks noGrp="1"/>
          </p:cNvSpPr>
          <p:nvPr>
            <p:ph type="sldNum" sz="quarter" idx="5"/>
          </p:nvPr>
        </p:nvSpPr>
        <p:spPr/>
        <p:txBody>
          <a:bodyPr/>
          <a:lstStyle/>
          <a:p>
            <a:fld id="{47DC0B66-3229-46A7-85C9-06ADB564FEDF}" type="slidenum">
              <a:rPr lang="en-US" smtClean="0"/>
              <a:t>35</a:t>
            </a:fld>
            <a:endParaRPr lang="en-US"/>
          </a:p>
        </p:txBody>
      </p:sp>
    </p:spTree>
    <p:extLst>
      <p:ext uri="{BB962C8B-B14F-4D97-AF65-F5344CB8AC3E}">
        <p14:creationId xmlns:p14="http://schemas.microsoft.com/office/powerpoint/2010/main" val="3864745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examine an example illustrating the positive correlation between engine size and horsepower, showcasing how these features impact vehicle performance.</a:t>
            </a:r>
          </a:p>
        </p:txBody>
      </p:sp>
      <p:sp>
        <p:nvSpPr>
          <p:cNvPr id="4" name="Slide Number Placeholder 3"/>
          <p:cNvSpPr>
            <a:spLocks noGrp="1"/>
          </p:cNvSpPr>
          <p:nvPr>
            <p:ph type="sldNum" sz="quarter" idx="5"/>
          </p:nvPr>
        </p:nvSpPr>
        <p:spPr/>
        <p:txBody>
          <a:bodyPr/>
          <a:lstStyle/>
          <a:p>
            <a:fld id="{47DC0B66-3229-46A7-85C9-06ADB564FEDF}" type="slidenum">
              <a:rPr lang="en-US" smtClean="0"/>
              <a:t>36</a:t>
            </a:fld>
            <a:endParaRPr lang="en-US"/>
          </a:p>
        </p:txBody>
      </p:sp>
    </p:spTree>
    <p:extLst>
      <p:ext uri="{BB962C8B-B14F-4D97-AF65-F5344CB8AC3E}">
        <p14:creationId xmlns:p14="http://schemas.microsoft.com/office/powerpoint/2010/main" val="109655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will display a simplified correlation heatmap to provide a clear overview of the relationships between key numerical features.</a:t>
            </a:r>
          </a:p>
        </p:txBody>
      </p:sp>
      <p:sp>
        <p:nvSpPr>
          <p:cNvPr id="4" name="Slide Number Placeholder 3"/>
          <p:cNvSpPr>
            <a:spLocks noGrp="1"/>
          </p:cNvSpPr>
          <p:nvPr>
            <p:ph type="sldNum" sz="quarter" idx="5"/>
          </p:nvPr>
        </p:nvSpPr>
        <p:spPr/>
        <p:txBody>
          <a:bodyPr/>
          <a:lstStyle/>
          <a:p>
            <a:fld id="{47DC0B66-3229-46A7-85C9-06ADB564FEDF}" type="slidenum">
              <a:rPr lang="en-US" smtClean="0"/>
              <a:t>37</a:t>
            </a:fld>
            <a:endParaRPr lang="en-US"/>
          </a:p>
        </p:txBody>
      </p:sp>
    </p:spTree>
    <p:extLst>
      <p:ext uri="{BB962C8B-B14F-4D97-AF65-F5344CB8AC3E}">
        <p14:creationId xmlns:p14="http://schemas.microsoft.com/office/powerpoint/2010/main" val="2834737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introduces linear regression modeling as a means to predict car prices based on various features, offering insights into the factors influencing value.</a:t>
            </a:r>
          </a:p>
        </p:txBody>
      </p:sp>
      <p:sp>
        <p:nvSpPr>
          <p:cNvPr id="4" name="Slide Number Placeholder 3"/>
          <p:cNvSpPr>
            <a:spLocks noGrp="1"/>
          </p:cNvSpPr>
          <p:nvPr>
            <p:ph type="sldNum" sz="quarter" idx="5"/>
          </p:nvPr>
        </p:nvSpPr>
        <p:spPr/>
        <p:txBody>
          <a:bodyPr/>
          <a:lstStyle/>
          <a:p>
            <a:fld id="{47DC0B66-3229-46A7-85C9-06ADB564FEDF}" type="slidenum">
              <a:rPr lang="en-US" smtClean="0"/>
              <a:t>38</a:t>
            </a:fld>
            <a:endParaRPr lang="en-US"/>
          </a:p>
        </p:txBody>
      </p:sp>
    </p:spTree>
    <p:extLst>
      <p:ext uri="{BB962C8B-B14F-4D97-AF65-F5344CB8AC3E}">
        <p14:creationId xmlns:p14="http://schemas.microsoft.com/office/powerpoint/2010/main" val="1638328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present a linear regression model that illustrates how car prices can be predicted based on key features, providing a framework for understanding price dynamics.</a:t>
            </a:r>
          </a:p>
        </p:txBody>
      </p:sp>
      <p:sp>
        <p:nvSpPr>
          <p:cNvPr id="4" name="Slide Number Placeholder 3"/>
          <p:cNvSpPr>
            <a:spLocks noGrp="1"/>
          </p:cNvSpPr>
          <p:nvPr>
            <p:ph type="sldNum" sz="quarter" idx="5"/>
          </p:nvPr>
        </p:nvSpPr>
        <p:spPr/>
        <p:txBody>
          <a:bodyPr/>
          <a:lstStyle/>
          <a:p>
            <a:fld id="{47DC0B66-3229-46A7-85C9-06ADB564FEDF}" type="slidenum">
              <a:rPr lang="en-US" smtClean="0"/>
              <a:t>39</a:t>
            </a:fld>
            <a:endParaRPr lang="en-US"/>
          </a:p>
        </p:txBody>
      </p:sp>
    </p:spTree>
    <p:extLst>
      <p:ext uri="{BB962C8B-B14F-4D97-AF65-F5344CB8AC3E}">
        <p14:creationId xmlns:p14="http://schemas.microsoft.com/office/powerpoint/2010/main" val="23574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journey in the automotive realm begins with recognizing the importance of data analysis in understanding vehicles. This journey will lead us to uncover invaluable insights about car identities and their market value.</a:t>
            </a:r>
          </a:p>
        </p:txBody>
      </p:sp>
      <p:sp>
        <p:nvSpPr>
          <p:cNvPr id="4" name="Slide Number Placeholder 3"/>
          <p:cNvSpPr>
            <a:spLocks noGrp="1"/>
          </p:cNvSpPr>
          <p:nvPr>
            <p:ph type="sldNum" sz="quarter" idx="5"/>
          </p:nvPr>
        </p:nvSpPr>
        <p:spPr/>
        <p:txBody>
          <a:bodyPr/>
          <a:lstStyle/>
          <a:p>
            <a:fld id="{19641BA7-5002-4ACC-95A5-A4EEBCC4B5B5}" type="slidenum">
              <a:rPr lang="en-US" smtClean="0"/>
              <a:t>4</a:t>
            </a:fld>
            <a:endParaRPr lang="en-US"/>
          </a:p>
        </p:txBody>
      </p:sp>
    </p:spTree>
    <p:extLst>
      <p:ext uri="{BB962C8B-B14F-4D97-AF65-F5344CB8AC3E}">
        <p14:creationId xmlns:p14="http://schemas.microsoft.com/office/powerpoint/2010/main" val="2404476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content will focus on how different features contribute to the understanding of car prices, revealing which characteristics have the most significant impact.</a:t>
            </a:r>
          </a:p>
        </p:txBody>
      </p:sp>
      <p:sp>
        <p:nvSpPr>
          <p:cNvPr id="4" name="Slide Number Placeholder 3"/>
          <p:cNvSpPr>
            <a:spLocks noGrp="1"/>
          </p:cNvSpPr>
          <p:nvPr>
            <p:ph type="sldNum" sz="quarter" idx="5"/>
          </p:nvPr>
        </p:nvSpPr>
        <p:spPr/>
        <p:txBody>
          <a:bodyPr/>
          <a:lstStyle/>
          <a:p>
            <a:fld id="{47DC0B66-3229-46A7-85C9-06ADB564FEDF}" type="slidenum">
              <a:rPr lang="en-US" smtClean="0"/>
              <a:t>40</a:t>
            </a:fld>
            <a:endParaRPr lang="en-US"/>
          </a:p>
        </p:txBody>
      </p:sp>
    </p:spTree>
    <p:extLst>
      <p:ext uri="{BB962C8B-B14F-4D97-AF65-F5344CB8AC3E}">
        <p14:creationId xmlns:p14="http://schemas.microsoft.com/office/powerpoint/2010/main" val="1308545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will show a visual representation of the linear regression equation or a sample prediction, emphasizing the model's practical applications.</a:t>
            </a:r>
          </a:p>
        </p:txBody>
      </p:sp>
      <p:sp>
        <p:nvSpPr>
          <p:cNvPr id="4" name="Slide Number Placeholder 3"/>
          <p:cNvSpPr>
            <a:spLocks noGrp="1"/>
          </p:cNvSpPr>
          <p:nvPr>
            <p:ph type="sldNum" sz="quarter" idx="5"/>
          </p:nvPr>
        </p:nvSpPr>
        <p:spPr/>
        <p:txBody>
          <a:bodyPr/>
          <a:lstStyle/>
          <a:p>
            <a:fld id="{47DC0B66-3229-46A7-85C9-06ADB564FEDF}" type="slidenum">
              <a:rPr lang="en-US" smtClean="0"/>
              <a:t>41</a:t>
            </a:fld>
            <a:endParaRPr lang="en-US"/>
          </a:p>
        </p:txBody>
      </p:sp>
    </p:spTree>
    <p:extLst>
      <p:ext uri="{BB962C8B-B14F-4D97-AF65-F5344CB8AC3E}">
        <p14:creationId xmlns:p14="http://schemas.microsoft.com/office/powerpoint/2010/main" val="2064061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will summarize the key metrics of our analysis, including R-squared values, coefficients, and p-values, offering a comprehensive view of the model's performance.</a:t>
            </a:r>
          </a:p>
        </p:txBody>
      </p:sp>
      <p:sp>
        <p:nvSpPr>
          <p:cNvPr id="4" name="Slide Number Placeholder 3"/>
          <p:cNvSpPr>
            <a:spLocks noGrp="1"/>
          </p:cNvSpPr>
          <p:nvPr>
            <p:ph type="sldNum" sz="quarter" idx="5"/>
          </p:nvPr>
        </p:nvSpPr>
        <p:spPr/>
        <p:txBody>
          <a:bodyPr/>
          <a:lstStyle/>
          <a:p>
            <a:fld id="{47DC0B66-3229-46A7-85C9-06ADB564FEDF}" type="slidenum">
              <a:rPr lang="en-US" smtClean="0"/>
              <a:t>42</a:t>
            </a:fld>
            <a:endParaRPr lang="en-US"/>
          </a:p>
        </p:txBody>
      </p:sp>
    </p:spTree>
    <p:extLst>
      <p:ext uri="{BB962C8B-B14F-4D97-AF65-F5344CB8AC3E}">
        <p14:creationId xmlns:p14="http://schemas.microsoft.com/office/powerpoint/2010/main" val="3450530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the key metrics that indicate the effectiveness of our model, such as the R-squared value, coefficients for each feature, and their corresponding p-values.</a:t>
            </a:r>
          </a:p>
        </p:txBody>
      </p:sp>
      <p:sp>
        <p:nvSpPr>
          <p:cNvPr id="4" name="Slide Number Placeholder 3"/>
          <p:cNvSpPr>
            <a:spLocks noGrp="1"/>
          </p:cNvSpPr>
          <p:nvPr>
            <p:ph type="sldNum" sz="quarter" idx="5"/>
          </p:nvPr>
        </p:nvSpPr>
        <p:spPr/>
        <p:txBody>
          <a:bodyPr/>
          <a:lstStyle/>
          <a:p>
            <a:fld id="{47DC0B66-3229-46A7-85C9-06ADB564FEDF}" type="slidenum">
              <a:rPr lang="en-US" smtClean="0"/>
              <a:t>43</a:t>
            </a:fld>
            <a:endParaRPr lang="en-US"/>
          </a:p>
        </p:txBody>
      </p:sp>
    </p:spTree>
    <p:extLst>
      <p:ext uri="{BB962C8B-B14F-4D97-AF65-F5344CB8AC3E}">
        <p14:creationId xmlns:p14="http://schemas.microsoft.com/office/powerpoint/2010/main" val="4199509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will cover the model fit and the significance of various features, helping us understand which elements had the greatest influence on the price predictions.</a:t>
            </a:r>
          </a:p>
        </p:txBody>
      </p:sp>
      <p:sp>
        <p:nvSpPr>
          <p:cNvPr id="4" name="Slide Number Placeholder 3"/>
          <p:cNvSpPr>
            <a:spLocks noGrp="1"/>
          </p:cNvSpPr>
          <p:nvPr>
            <p:ph type="sldNum" sz="quarter" idx="5"/>
          </p:nvPr>
        </p:nvSpPr>
        <p:spPr/>
        <p:txBody>
          <a:bodyPr/>
          <a:lstStyle/>
          <a:p>
            <a:fld id="{47DC0B66-3229-46A7-85C9-06ADB564FEDF}" type="slidenum">
              <a:rPr lang="en-US" smtClean="0"/>
              <a:t>44</a:t>
            </a:fld>
            <a:endParaRPr lang="en-US"/>
          </a:p>
        </p:txBody>
      </p:sp>
    </p:spTree>
    <p:extLst>
      <p:ext uri="{BB962C8B-B14F-4D97-AF65-F5344CB8AC3E}">
        <p14:creationId xmlns:p14="http://schemas.microsoft.com/office/powerpoint/2010/main" val="2982376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applicable, we will share additional findings from our analysis that provide further insights into the automotive market and its dynamics.</a:t>
            </a:r>
          </a:p>
        </p:txBody>
      </p:sp>
      <p:sp>
        <p:nvSpPr>
          <p:cNvPr id="4" name="Slide Number Placeholder 3"/>
          <p:cNvSpPr>
            <a:spLocks noGrp="1"/>
          </p:cNvSpPr>
          <p:nvPr>
            <p:ph type="sldNum" sz="quarter" idx="5"/>
          </p:nvPr>
        </p:nvSpPr>
        <p:spPr/>
        <p:txBody>
          <a:bodyPr/>
          <a:lstStyle/>
          <a:p>
            <a:fld id="{47DC0B66-3229-46A7-85C9-06ADB564FEDF}" type="slidenum">
              <a:rPr lang="en-US" smtClean="0"/>
              <a:t>45</a:t>
            </a:fld>
            <a:endParaRPr lang="en-US"/>
          </a:p>
        </p:txBody>
      </p:sp>
    </p:spTree>
    <p:extLst>
      <p:ext uri="{BB962C8B-B14F-4D97-AF65-F5344CB8AC3E}">
        <p14:creationId xmlns:p14="http://schemas.microsoft.com/office/powerpoint/2010/main" val="212702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we will recap our main findings and discuss the influential features on car prices, trends in consumer preferences, and insights that can guide car buying, selling, or design decisions.</a:t>
            </a:r>
          </a:p>
        </p:txBody>
      </p:sp>
      <p:sp>
        <p:nvSpPr>
          <p:cNvPr id="4" name="Slide Number Placeholder 3"/>
          <p:cNvSpPr>
            <a:spLocks noGrp="1"/>
          </p:cNvSpPr>
          <p:nvPr>
            <p:ph type="sldNum" sz="quarter" idx="5"/>
          </p:nvPr>
        </p:nvSpPr>
        <p:spPr/>
        <p:txBody>
          <a:bodyPr/>
          <a:lstStyle/>
          <a:p>
            <a:fld id="{47DC0B66-3229-46A7-85C9-06ADB564FEDF}" type="slidenum">
              <a:rPr lang="en-US" smtClean="0"/>
              <a:t>46</a:t>
            </a:fld>
            <a:endParaRPr lang="en-US"/>
          </a:p>
        </p:txBody>
      </p:sp>
    </p:spTree>
    <p:extLst>
      <p:ext uri="{BB962C8B-B14F-4D97-AF65-F5344CB8AC3E}">
        <p14:creationId xmlns:p14="http://schemas.microsoft.com/office/powerpoint/2010/main" val="1686698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primary goal is to discern the factors that contribute to a car's identity and value. By analyzing various data points, we aim to form a clearer picture of what makes each vehicle unique.</a:t>
            </a:r>
          </a:p>
        </p:txBody>
      </p:sp>
      <p:sp>
        <p:nvSpPr>
          <p:cNvPr id="4" name="Slide Number Placeholder 3"/>
          <p:cNvSpPr>
            <a:spLocks noGrp="1"/>
          </p:cNvSpPr>
          <p:nvPr>
            <p:ph type="sldNum" sz="quarter" idx="5"/>
          </p:nvPr>
        </p:nvSpPr>
        <p:spPr/>
        <p:txBody>
          <a:bodyPr/>
          <a:lstStyle/>
          <a:p>
            <a:fld id="{19641BA7-5002-4ACC-95A5-A4EEBCC4B5B5}" type="slidenum">
              <a:rPr lang="en-US" smtClean="0"/>
              <a:t>5</a:t>
            </a:fld>
            <a:endParaRPr lang="en-US"/>
          </a:p>
        </p:txBody>
      </p:sp>
    </p:spTree>
    <p:extLst>
      <p:ext uri="{BB962C8B-B14F-4D97-AF65-F5344CB8AC3E}">
        <p14:creationId xmlns:p14="http://schemas.microsoft.com/office/powerpoint/2010/main" val="3940472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not just numbers; it tells a story. We will explore how each data point contributes to the narrative of the car, revealing insights into its history, value, and the emotions it evokes.</a:t>
            </a:r>
          </a:p>
        </p:txBody>
      </p:sp>
      <p:sp>
        <p:nvSpPr>
          <p:cNvPr id="4" name="Slide Number Placeholder 3"/>
          <p:cNvSpPr>
            <a:spLocks noGrp="1"/>
          </p:cNvSpPr>
          <p:nvPr>
            <p:ph type="sldNum" sz="quarter" idx="5"/>
          </p:nvPr>
        </p:nvSpPr>
        <p:spPr/>
        <p:txBody>
          <a:bodyPr/>
          <a:lstStyle/>
          <a:p>
            <a:fld id="{19641BA7-5002-4ACC-95A5-A4EEBCC4B5B5}" type="slidenum">
              <a:rPr lang="en-US" smtClean="0"/>
              <a:t>6</a:t>
            </a:fld>
            <a:endParaRPr lang="en-US"/>
          </a:p>
        </p:txBody>
      </p:sp>
    </p:spTree>
    <p:extLst>
      <p:ext uri="{BB962C8B-B14F-4D97-AF65-F5344CB8AC3E}">
        <p14:creationId xmlns:p14="http://schemas.microsoft.com/office/powerpoint/2010/main" val="75112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take a closer look at how we inspect and analyze the data that forms the basis of our insights into the automotive world.</a:t>
            </a:r>
          </a:p>
        </p:txBody>
      </p:sp>
      <p:sp>
        <p:nvSpPr>
          <p:cNvPr id="4" name="Slide Number Placeholder 3"/>
          <p:cNvSpPr>
            <a:spLocks noGrp="1"/>
          </p:cNvSpPr>
          <p:nvPr>
            <p:ph type="sldNum" sz="quarter" idx="5"/>
          </p:nvPr>
        </p:nvSpPr>
        <p:spPr/>
        <p:txBody>
          <a:bodyPr/>
          <a:lstStyle/>
          <a:p>
            <a:fld id="{19641BA7-5002-4ACC-95A5-A4EEBCC4B5B5}" type="slidenum">
              <a:rPr lang="en-US" smtClean="0"/>
              <a:t>7</a:t>
            </a:fld>
            <a:endParaRPr lang="en-US"/>
          </a:p>
        </p:txBody>
      </p:sp>
    </p:spTree>
    <p:extLst>
      <p:ext uri="{BB962C8B-B14F-4D97-AF65-F5344CB8AC3E}">
        <p14:creationId xmlns:p14="http://schemas.microsoft.com/office/powerpoint/2010/main" val="286124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deeper, it's essential to conduct an initial inspection of the data. This step helps us understand the structure, completeness, and relevance of the data we will be analyzing.</a:t>
            </a:r>
          </a:p>
        </p:txBody>
      </p:sp>
      <p:sp>
        <p:nvSpPr>
          <p:cNvPr id="4" name="Slide Number Placeholder 3"/>
          <p:cNvSpPr>
            <a:spLocks noGrp="1"/>
          </p:cNvSpPr>
          <p:nvPr>
            <p:ph type="sldNum" sz="quarter" idx="5"/>
          </p:nvPr>
        </p:nvSpPr>
        <p:spPr/>
        <p:txBody>
          <a:bodyPr/>
          <a:lstStyle/>
          <a:p>
            <a:fld id="{19641BA7-5002-4ACC-95A5-A4EEBCC4B5B5}" type="slidenum">
              <a:rPr lang="en-US" smtClean="0"/>
              <a:t>8</a:t>
            </a:fld>
            <a:endParaRPr lang="en-US"/>
          </a:p>
        </p:txBody>
      </p:sp>
    </p:spTree>
    <p:extLst>
      <p:ext uri="{BB962C8B-B14F-4D97-AF65-F5344CB8AC3E}">
        <p14:creationId xmlns:p14="http://schemas.microsoft.com/office/powerpoint/2010/main" val="2338127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examine various characteristics of cars, such as make, model, year, and mileage. Each of these attributes plays a crucial role in defining a car's identity and market position.</a:t>
            </a:r>
          </a:p>
        </p:txBody>
      </p:sp>
      <p:sp>
        <p:nvSpPr>
          <p:cNvPr id="4" name="Slide Number Placeholder 3"/>
          <p:cNvSpPr>
            <a:spLocks noGrp="1"/>
          </p:cNvSpPr>
          <p:nvPr>
            <p:ph type="sldNum" sz="quarter" idx="5"/>
          </p:nvPr>
        </p:nvSpPr>
        <p:spPr/>
        <p:txBody>
          <a:bodyPr/>
          <a:lstStyle/>
          <a:p>
            <a:fld id="{19641BA7-5002-4ACC-95A5-A4EEBCC4B5B5}" type="slidenum">
              <a:rPr lang="en-US" smtClean="0"/>
              <a:t>9</a:t>
            </a:fld>
            <a:endParaRPr lang="en-US"/>
          </a:p>
        </p:txBody>
      </p:sp>
    </p:spTree>
    <p:extLst>
      <p:ext uri="{BB962C8B-B14F-4D97-AF65-F5344CB8AC3E}">
        <p14:creationId xmlns:p14="http://schemas.microsoft.com/office/powerpoint/2010/main" val="2765456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E470-F338-E9FF-50B0-50484B5A6E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E51FA8-DAEB-3245-7558-54027138F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A01D0-DB23-9BCA-72FB-08BA3FDEDF7D}"/>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34040598-7DB7-57EF-A456-432CEDC95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DEF5F-B1FA-70C3-8109-4CB2ADA2F7C6}"/>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281193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03D6-CC2F-5714-3F7C-3DADBEDDE6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5C023E-5C33-3B58-31F1-09D0892E54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B4345-D8A3-F0E5-C1E4-B17B9FA50688}"/>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08325C11-061E-EDBE-36A5-BDA5B6581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42E2B-ACB5-4D36-2129-EEB96CD6B166}"/>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71805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64EF5-DF41-0755-0FE4-F194778278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21DE5-DED2-7B6B-8A02-1E1276E58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D7837-34B3-05D9-A9C9-CB7B98E28018}"/>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350A2BA9-6A4B-3F62-8D84-EA508EABE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AC4F4-48ED-CD43-8F93-C2065BD9983F}"/>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342482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B3A1-F4DD-774A-2D88-5416E4490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15C19-175F-CACD-6D79-BA0549AA7E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CEB03-D9E7-8EA6-8D7D-5F88CCFE9E27}"/>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B83D9998-61F9-6CAC-93FE-0A4EF341D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BC641-579E-362B-F984-F8E7AF139ACD}"/>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3901376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0A07-60F4-2A94-1D45-A24DDA9CF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BBD63D-9F31-3C24-0BB7-14C8007B7F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207E6A-8A56-FB46-ADFA-C41946A18A9B}"/>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48A93D30-F908-D122-E11F-EAB2F0DBD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9A48E-BBC3-AEC2-E601-C51D0C273453}"/>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46074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062C-96E6-7E93-61B0-E1E82E5A0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499DC-1CD4-8C33-AB15-EE4D89CFD8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7B6DD7-83FB-0DB6-D70A-630ED556A1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E58486-663A-25CE-2C83-A07BC154B54A}"/>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6" name="Footer Placeholder 5">
            <a:extLst>
              <a:ext uri="{FF2B5EF4-FFF2-40B4-BE49-F238E27FC236}">
                <a16:creationId xmlns:a16="http://schemas.microsoft.com/office/drawing/2014/main" id="{A003E1C7-54A7-64C6-2292-7E625D9EF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058352-31B1-419E-57D2-373C23FBBE91}"/>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252245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BB56-BA6F-3045-CE9C-D75161AB6A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FF497-CCDF-A2C2-4811-0C1AB44008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37755-2B62-185A-1488-251C920104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A0792-7263-5997-6CD7-F068CBB41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2F1A4E-83B2-EAC9-89C2-83AC00F6C9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539D-C266-1268-5E28-90CD10C95574}"/>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8" name="Footer Placeholder 7">
            <a:extLst>
              <a:ext uri="{FF2B5EF4-FFF2-40B4-BE49-F238E27FC236}">
                <a16:creationId xmlns:a16="http://schemas.microsoft.com/office/drawing/2014/main" id="{25E8708A-AA12-A139-9A34-9727681C42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41A759-DB50-A267-31FC-DF50CB34C5DA}"/>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2270216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D4F1-26B7-ABF5-228E-50CBE725D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C7F8C6-CCE1-BCAE-F787-1DC1EAA369CF}"/>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4" name="Footer Placeholder 3">
            <a:extLst>
              <a:ext uri="{FF2B5EF4-FFF2-40B4-BE49-F238E27FC236}">
                <a16:creationId xmlns:a16="http://schemas.microsoft.com/office/drawing/2014/main" id="{90F55796-FBDE-5C95-B452-10B95BB6E3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25199E-B7D9-5E1C-1D30-A4B1BF96DBF4}"/>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23828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12ADC-8B45-C8CF-5E6C-A352537FF331}"/>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3" name="Footer Placeholder 2">
            <a:extLst>
              <a:ext uri="{FF2B5EF4-FFF2-40B4-BE49-F238E27FC236}">
                <a16:creationId xmlns:a16="http://schemas.microsoft.com/office/drawing/2014/main" id="{3EED3D94-4D94-7914-D1D2-B3B49B3F2E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4AB95B-6236-4803-B6F8-EC55950D836B}"/>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3600985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2412-92CC-7DF6-63A1-B97BBF08A9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D33AD1-9788-3569-49BA-3841F1801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1F9FFC-9A51-AA8D-FDA8-1C25D6EED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4E4-70A6-D153-0D37-8C27E56195DB}"/>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6" name="Footer Placeholder 5">
            <a:extLst>
              <a:ext uri="{FF2B5EF4-FFF2-40B4-BE49-F238E27FC236}">
                <a16:creationId xmlns:a16="http://schemas.microsoft.com/office/drawing/2014/main" id="{7F16E4B7-5E9B-FD68-F398-5C12D207D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70BD8-CE0B-4EB4-CB84-92E15416022D}"/>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292810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1E27-5EAF-E880-6E97-ABA291A01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43EFEE-C904-6949-29ED-FDD56BD849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EE2C1-4960-1032-6CA3-4152F81BF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FE80A-75CC-B324-D217-0136294EFF8B}"/>
              </a:ext>
            </a:extLst>
          </p:cNvPr>
          <p:cNvSpPr>
            <a:spLocks noGrp="1"/>
          </p:cNvSpPr>
          <p:nvPr>
            <p:ph type="dt" sz="half" idx="10"/>
          </p:nvPr>
        </p:nvSpPr>
        <p:spPr/>
        <p:txBody>
          <a:bodyPr/>
          <a:lstStyle/>
          <a:p>
            <a:fld id="{33FA5151-4B3C-4306-AEEB-653DC6A175F5}" type="datetimeFigureOut">
              <a:rPr lang="en-US" smtClean="0"/>
              <a:t>3/24/2025</a:t>
            </a:fld>
            <a:endParaRPr lang="en-US"/>
          </a:p>
        </p:txBody>
      </p:sp>
      <p:sp>
        <p:nvSpPr>
          <p:cNvPr id="6" name="Footer Placeholder 5">
            <a:extLst>
              <a:ext uri="{FF2B5EF4-FFF2-40B4-BE49-F238E27FC236}">
                <a16:creationId xmlns:a16="http://schemas.microsoft.com/office/drawing/2014/main" id="{074B1994-81C9-92DC-03D9-D42BE6123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4FDB3-1DFC-D0F1-44FA-C3874D588D76}"/>
              </a:ext>
            </a:extLst>
          </p:cNvPr>
          <p:cNvSpPr>
            <a:spLocks noGrp="1"/>
          </p:cNvSpPr>
          <p:nvPr>
            <p:ph type="sldNum" sz="quarter" idx="12"/>
          </p:nvPr>
        </p:nvSpPr>
        <p:spPr/>
        <p:txBody>
          <a:bodyPr/>
          <a:lstStyle/>
          <a:p>
            <a:fld id="{D53623DC-7252-4974-8D41-122FB951B545}" type="slidenum">
              <a:rPr lang="en-US" smtClean="0"/>
              <a:t>‹#›</a:t>
            </a:fld>
            <a:endParaRPr lang="en-US"/>
          </a:p>
        </p:txBody>
      </p:sp>
    </p:spTree>
    <p:extLst>
      <p:ext uri="{BB962C8B-B14F-4D97-AF65-F5344CB8AC3E}">
        <p14:creationId xmlns:p14="http://schemas.microsoft.com/office/powerpoint/2010/main" val="1168513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918C5-5A47-A4B6-5BFB-23188CB58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384344-7929-CAA6-80B8-30A0AE410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7C9F4-DAD4-72BA-0314-03BA28462F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FA5151-4B3C-4306-AEEB-653DC6A175F5}" type="datetimeFigureOut">
              <a:rPr lang="en-US" smtClean="0"/>
              <a:t>3/24/2025</a:t>
            </a:fld>
            <a:endParaRPr lang="en-US"/>
          </a:p>
        </p:txBody>
      </p:sp>
      <p:sp>
        <p:nvSpPr>
          <p:cNvPr id="5" name="Footer Placeholder 4">
            <a:extLst>
              <a:ext uri="{FF2B5EF4-FFF2-40B4-BE49-F238E27FC236}">
                <a16:creationId xmlns:a16="http://schemas.microsoft.com/office/drawing/2014/main" id="{FDBE8904-1A9C-B84E-688B-693410F3F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AA16C1-F2B7-9783-E897-9BA4F2273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3623DC-7252-4974-8D41-122FB951B545}" type="slidenum">
              <a:rPr lang="en-US" smtClean="0"/>
              <a:t>‹#›</a:t>
            </a:fld>
            <a:endParaRPr lang="en-US"/>
          </a:p>
        </p:txBody>
      </p:sp>
    </p:spTree>
    <p:extLst>
      <p:ext uri="{BB962C8B-B14F-4D97-AF65-F5344CB8AC3E}">
        <p14:creationId xmlns:p14="http://schemas.microsoft.com/office/powerpoint/2010/main" val="2344835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5CEA6-2989-51C7-3A0A-CAA48A40C07A}"/>
              </a:ext>
            </a:extLst>
          </p:cNvPr>
          <p:cNvSpPr>
            <a:spLocks noGrp="1"/>
          </p:cNvSpPr>
          <p:nvPr>
            <p:ph type="ctrTitle"/>
          </p:nvPr>
        </p:nvSpPr>
        <p:spPr>
          <a:xfrm>
            <a:off x="640080" y="914400"/>
            <a:ext cx="6980274" cy="2996649"/>
          </a:xfrm>
        </p:spPr>
        <p:txBody>
          <a:bodyPr anchor="t">
            <a:normAutofit/>
          </a:bodyPr>
          <a:lstStyle/>
          <a:p>
            <a:r>
              <a:rPr lang="en-US" sz="6600"/>
              <a:t>The Car Chronicles: Unveiling Automotive Insights</a:t>
            </a:r>
          </a:p>
        </p:txBody>
      </p:sp>
      <p:sp>
        <p:nvSpPr>
          <p:cNvPr id="3" name="Subtitle 2">
            <a:extLst>
              <a:ext uri="{FF2B5EF4-FFF2-40B4-BE49-F238E27FC236}">
                <a16:creationId xmlns:a16="http://schemas.microsoft.com/office/drawing/2014/main" id="{F1143B24-19C3-BD0D-605B-DB29FACD7218}"/>
              </a:ext>
            </a:extLst>
          </p:cNvPr>
          <p:cNvSpPr>
            <a:spLocks noGrp="1"/>
          </p:cNvSpPr>
          <p:nvPr>
            <p:ph type="subTitle" idx="1"/>
          </p:nvPr>
        </p:nvSpPr>
        <p:spPr>
          <a:xfrm>
            <a:off x="640080" y="5248504"/>
            <a:ext cx="6980274" cy="950275"/>
          </a:xfrm>
        </p:spPr>
        <p:txBody>
          <a:bodyPr anchor="t">
            <a:normAutofit/>
          </a:bodyPr>
          <a:lstStyle/>
          <a:p>
            <a:r>
              <a:rPr lang="en-US" sz="1800"/>
              <a:t>Exploring data to understand vehicle identity and value</a:t>
            </a:r>
          </a:p>
        </p:txBody>
      </p:sp>
      <p:cxnSp>
        <p:nvCxnSpPr>
          <p:cNvPr id="10" name="Straight Connector 9">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49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23718-62CC-9041-95FC-9EE5F8A00ADC}"/>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100000"/>
              </a:lnSpc>
            </a:pPr>
            <a:r>
              <a:rPr lang="en-US" sz="4000" b="1"/>
              <a:t>Ensuring Data Accuracy</a:t>
            </a:r>
          </a:p>
        </p:txBody>
      </p:sp>
      <p:sp>
        <p:nvSpPr>
          <p:cNvPr id="4" name="Content Placeholder 3">
            <a:extLst>
              <a:ext uri="{FF2B5EF4-FFF2-40B4-BE49-F238E27FC236}">
                <a16:creationId xmlns:a16="http://schemas.microsoft.com/office/drawing/2014/main" id="{42D9A250-141F-390B-78C4-F83F764D46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Importance of Data Accuracy</a:t>
            </a:r>
          </a:p>
          <a:p>
            <a:pPr marL="0" lvl="1" indent="0">
              <a:buNone/>
            </a:pPr>
            <a:r>
              <a:rPr lang="en-US" sz="1400"/>
              <a:t>Data accuracy is crucial for generating reliable insights, impacting decision-making and strategic planning.</a:t>
            </a:r>
          </a:p>
          <a:p>
            <a:pPr marL="0" indent="0">
              <a:spcBef>
                <a:spcPts val="2500"/>
              </a:spcBef>
              <a:buNone/>
            </a:pPr>
            <a:r>
              <a:rPr lang="en-US" sz="1400" b="1"/>
              <a:t>Verification Methods</a:t>
            </a:r>
          </a:p>
          <a:p>
            <a:pPr marL="0" lvl="1" indent="0">
              <a:buNone/>
            </a:pPr>
            <a:r>
              <a:rPr lang="en-US" sz="1400"/>
              <a:t>We utilize various verification methods to cross-check data, ensuring its credibility and reliability for analysis.</a:t>
            </a:r>
          </a:p>
          <a:p>
            <a:pPr marL="0" indent="0">
              <a:spcBef>
                <a:spcPts val="2500"/>
              </a:spcBef>
              <a:buNone/>
            </a:pPr>
            <a:r>
              <a:rPr lang="en-US" sz="1400" b="1"/>
              <a:t>Validation Techniques</a:t>
            </a:r>
          </a:p>
          <a:p>
            <a:pPr marL="0" lvl="1" indent="0">
              <a:buNone/>
            </a:pPr>
            <a:r>
              <a:rPr lang="en-US" sz="1400"/>
              <a:t>Validation techniques help confirm that data meets the necessary quality standards for meaningful insights.</a:t>
            </a:r>
          </a:p>
        </p:txBody>
      </p:sp>
      <p:pic>
        <p:nvPicPr>
          <p:cNvPr id="5" name="Content Placeholder 4" descr="3d illustration">
            <a:extLst>
              <a:ext uri="{FF2B5EF4-FFF2-40B4-BE49-F238E27FC236}">
                <a16:creationId xmlns:a16="http://schemas.microsoft.com/office/drawing/2014/main" id="{EE581E38-CCF4-4EB3-B692-F7B0368AD393}"/>
              </a:ext>
            </a:extLst>
          </p:cNvPr>
          <p:cNvPicPr>
            <a:picLocks noGrp="1" noChangeAspect="1"/>
          </p:cNvPicPr>
          <p:nvPr>
            <p:ph sz="half" idx="1"/>
          </p:nvPr>
        </p:nvPicPr>
        <p:blipFill>
          <a:blip r:embed="rId3"/>
          <a:srcRect l="7457" r="10138" b="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014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E34DA7B-2BC2-2002-B646-AD8C0FA4C343}"/>
              </a:ext>
            </a:extLst>
          </p:cNvPr>
          <p:cNvSpPr>
            <a:spLocks noGrp="1"/>
          </p:cNvSpPr>
          <p:nvPr>
            <p:ph type="ctrTitle"/>
          </p:nvPr>
        </p:nvSpPr>
        <p:spPr>
          <a:xfrm>
            <a:off x="559219" y="1115844"/>
            <a:ext cx="7680960" cy="4631911"/>
          </a:xfrm>
        </p:spPr>
        <p:txBody>
          <a:bodyPr anchor="b">
            <a:normAutofit/>
          </a:bodyPr>
          <a:lstStyle/>
          <a:p>
            <a:r>
              <a:rPr lang="en-US" sz="6500"/>
              <a:t>The Tale of Categorical Features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7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B2BF8-9EE2-3FC6-BE21-D1C568131EA3}"/>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b="1"/>
              <a:t>Analyzing Categorical Features</a:t>
            </a:r>
          </a:p>
        </p:txBody>
      </p:sp>
      <p:pic>
        <p:nvPicPr>
          <p:cNvPr id="5" name="Content Placeholder 4" descr="Chalk board">
            <a:extLst>
              <a:ext uri="{FF2B5EF4-FFF2-40B4-BE49-F238E27FC236}">
                <a16:creationId xmlns:a16="http://schemas.microsoft.com/office/drawing/2014/main" id="{FF7F038C-77CF-46FB-BB09-033DF321C40C}"/>
              </a:ext>
            </a:extLst>
          </p:cNvPr>
          <p:cNvPicPr>
            <a:picLocks noGrp="1" noChangeAspect="1"/>
          </p:cNvPicPr>
          <p:nvPr>
            <p:ph sz="half" idx="1"/>
          </p:nvPr>
        </p:nvPicPr>
        <p:blipFill>
          <a:blip r:embed="rId3"/>
          <a:srcRect l="4750" r="3850" b="-1"/>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5DF6FBA-CC13-542B-48C0-E8DC3BBFBD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Categorical Features Overview</a:t>
            </a:r>
          </a:p>
          <a:p>
            <a:pPr marL="0" lvl="1" indent="0">
              <a:buNone/>
            </a:pPr>
            <a:r>
              <a:rPr lang="en-US" sz="1400"/>
              <a:t>Categorical features include car brands, types, and colors, critical for market analysis.</a:t>
            </a:r>
          </a:p>
          <a:p>
            <a:pPr marL="0" indent="0">
              <a:spcBef>
                <a:spcPts val="2500"/>
              </a:spcBef>
              <a:buNone/>
            </a:pPr>
            <a:r>
              <a:rPr lang="en-US" sz="1400" b="1"/>
              <a:t>Identifying Trends</a:t>
            </a:r>
          </a:p>
          <a:p>
            <a:pPr marL="0" lvl="1" indent="0">
              <a:buNone/>
            </a:pPr>
            <a:r>
              <a:rPr lang="en-US" sz="1400"/>
              <a:t>Analyzing these categories allows us to identify trends and preferences in the automotive market.</a:t>
            </a:r>
          </a:p>
        </p:txBody>
      </p:sp>
    </p:spTree>
    <p:extLst>
      <p:ext uri="{BB962C8B-B14F-4D97-AF65-F5344CB8AC3E}">
        <p14:creationId xmlns:p14="http://schemas.microsoft.com/office/powerpoint/2010/main" val="2239786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FE369-5700-9B09-D3B5-C3AB10B4CCE3}"/>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4000" b="1"/>
              <a:t>Examples of Categories</a:t>
            </a:r>
          </a:p>
        </p:txBody>
      </p:sp>
      <p:pic>
        <p:nvPicPr>
          <p:cNvPr id="5" name="Content Placeholder 4" descr="arrow of parking cars pointing">
            <a:extLst>
              <a:ext uri="{FF2B5EF4-FFF2-40B4-BE49-F238E27FC236}">
                <a16:creationId xmlns:a16="http://schemas.microsoft.com/office/drawing/2014/main" id="{5E41CA92-1FD8-4DD3-A1B2-5670734CCD6A}"/>
              </a:ext>
            </a:extLst>
          </p:cNvPr>
          <p:cNvPicPr>
            <a:picLocks noGrp="1" noChangeAspect="1"/>
          </p:cNvPicPr>
          <p:nvPr>
            <p:ph sz="half" idx="1"/>
          </p:nvPr>
        </p:nvPicPr>
        <p:blipFill>
          <a:blip r:embed="rId3"/>
          <a:srcRect l="17104" r="10711"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4DBFA1C-12AB-2777-6DE5-7EF70E65B76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Sedans</a:t>
            </a:r>
          </a:p>
          <a:p>
            <a:pPr marL="0" lvl="1" indent="0">
              <a:buNone/>
            </a:pPr>
            <a:r>
              <a:rPr lang="en-US" sz="1400"/>
              <a:t>Sedans are known for their sleek design and fuel efficiency, making them a popular choice among consumers.</a:t>
            </a:r>
          </a:p>
          <a:p>
            <a:pPr marL="0" indent="0">
              <a:spcBef>
                <a:spcPts val="2500"/>
              </a:spcBef>
              <a:buNone/>
            </a:pPr>
            <a:r>
              <a:rPr lang="en-US" sz="1400" b="1"/>
              <a:t>SUVs</a:t>
            </a:r>
          </a:p>
          <a:p>
            <a:pPr marL="0" lvl="1" indent="0">
              <a:buNone/>
            </a:pPr>
            <a:r>
              <a:rPr lang="en-US" sz="1400"/>
              <a:t>SUVs offer spacious interiors and off-road capabilities, appealing to families and adventure seekers alike.</a:t>
            </a:r>
          </a:p>
          <a:p>
            <a:pPr marL="0" indent="0">
              <a:spcBef>
                <a:spcPts val="2500"/>
              </a:spcBef>
              <a:buNone/>
            </a:pPr>
            <a:r>
              <a:rPr lang="en-US" sz="1400" b="1"/>
              <a:t>Hybrids</a:t>
            </a:r>
          </a:p>
          <a:p>
            <a:pPr marL="0" lvl="1" indent="0">
              <a:buNone/>
            </a:pPr>
            <a:r>
              <a:rPr lang="en-US" sz="1400"/>
              <a:t>Hybrids combine traditional fuel with electric power, catering to eco-conscious consumers looking for fuel efficiency.</a:t>
            </a:r>
          </a:p>
        </p:txBody>
      </p:sp>
    </p:spTree>
    <p:extLst>
      <p:ext uri="{BB962C8B-B14F-4D97-AF65-F5344CB8AC3E}">
        <p14:creationId xmlns:p14="http://schemas.microsoft.com/office/powerpoint/2010/main" val="1213747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8024B-3CEA-07BF-B612-9A35786DC7C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4000" b="1"/>
              <a:t>Revealing Car Diversity</a:t>
            </a:r>
          </a:p>
        </p:txBody>
      </p:sp>
      <p:pic>
        <p:nvPicPr>
          <p:cNvPr id="5" name="Content Placeholder 4" descr="Digital financial graph">
            <a:extLst>
              <a:ext uri="{FF2B5EF4-FFF2-40B4-BE49-F238E27FC236}">
                <a16:creationId xmlns:a16="http://schemas.microsoft.com/office/drawing/2014/main" id="{CC76494F-0C47-4B77-AD60-51A04E7CD91D}"/>
              </a:ext>
            </a:extLst>
          </p:cNvPr>
          <p:cNvPicPr>
            <a:picLocks noGrp="1" noChangeAspect="1"/>
          </p:cNvPicPr>
          <p:nvPr>
            <p:ph sz="half" idx="1"/>
          </p:nvPr>
        </p:nvPicPr>
        <p:blipFill>
          <a:blip r:embed="rId3"/>
          <a:srcRect l="32703" r="20891"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5B4E854-B2A1-9140-3145-E38E87C3EEC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Categorical Features Analysis</a:t>
            </a:r>
          </a:p>
          <a:p>
            <a:pPr marL="0" lvl="1" indent="0">
              <a:buNone/>
            </a:pPr>
            <a:r>
              <a:rPr lang="en-US" sz="1400"/>
              <a:t>Analyzing categorical features helps us to identify and understand the diverse characteristics of vehicles in the market.</a:t>
            </a:r>
          </a:p>
          <a:p>
            <a:pPr marL="0" indent="0">
              <a:spcBef>
                <a:spcPts val="2500"/>
              </a:spcBef>
              <a:buNone/>
            </a:pPr>
            <a:r>
              <a:rPr lang="en-US" sz="1400" b="1"/>
              <a:t>Market Dynamics Understanding</a:t>
            </a:r>
          </a:p>
          <a:p>
            <a:pPr marL="0" lvl="1" indent="0">
              <a:buNone/>
            </a:pPr>
            <a:r>
              <a:rPr lang="en-US" sz="1400"/>
              <a:t>Understanding car diversity is essential for grasping market dynamics, including trends and consumer preferences.</a:t>
            </a:r>
          </a:p>
          <a:p>
            <a:pPr marL="0" indent="0">
              <a:spcBef>
                <a:spcPts val="2500"/>
              </a:spcBef>
              <a:buNone/>
            </a:pPr>
            <a:r>
              <a:rPr lang="en-US" sz="1400" b="1"/>
              <a:t>Consumer Choices Insights</a:t>
            </a:r>
          </a:p>
          <a:p>
            <a:pPr marL="0" lvl="1" indent="0">
              <a:buNone/>
            </a:pPr>
            <a:r>
              <a:rPr lang="en-US" sz="1400"/>
              <a:t>The diversity in the automotive industry directly influences consumer choices and purchasing decisions.</a:t>
            </a:r>
          </a:p>
        </p:txBody>
      </p:sp>
    </p:spTree>
    <p:extLst>
      <p:ext uri="{BB962C8B-B14F-4D97-AF65-F5344CB8AC3E}">
        <p14:creationId xmlns:p14="http://schemas.microsoft.com/office/powerpoint/2010/main" val="286987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B1974D4-805F-64E7-4383-3B2C1257BDFD}"/>
              </a:ext>
            </a:extLst>
          </p:cNvPr>
          <p:cNvSpPr>
            <a:spLocks noGrp="1"/>
          </p:cNvSpPr>
          <p:nvPr>
            <p:ph type="ctrTitle"/>
          </p:nvPr>
        </p:nvSpPr>
        <p:spPr>
          <a:xfrm>
            <a:off x="559219" y="1115844"/>
            <a:ext cx="7680960" cy="4631911"/>
          </a:xfrm>
        </p:spPr>
        <p:txBody>
          <a:bodyPr anchor="b">
            <a:normAutofit/>
          </a:bodyPr>
          <a:lstStyle/>
          <a:p>
            <a:r>
              <a:rPr lang="en-US" sz="6500"/>
              <a:t>Visualizing the Numbers: A Histogram Expedition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92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8E3B8-AAF0-62C7-4063-13E4835F2D2A}"/>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2800" b="1"/>
              <a:t>Understanding Numerical Feature Distribution</a:t>
            </a:r>
          </a:p>
        </p:txBody>
      </p:sp>
      <p:sp>
        <p:nvSpPr>
          <p:cNvPr id="4" name="Content Placeholder 3">
            <a:extLst>
              <a:ext uri="{FF2B5EF4-FFF2-40B4-BE49-F238E27FC236}">
                <a16:creationId xmlns:a16="http://schemas.microsoft.com/office/drawing/2014/main" id="{FF0C78D5-23A6-D24A-032A-D52DC00325D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Numerical Feature Analysis</a:t>
            </a:r>
          </a:p>
          <a:p>
            <a:pPr marL="0" lvl="1" indent="0">
              <a:buNone/>
            </a:pPr>
            <a:r>
              <a:rPr lang="en-US" sz="1400"/>
              <a:t>Analyzing numerical features like price and mileage helps understand the distribution of vehicles in the market.</a:t>
            </a:r>
          </a:p>
          <a:p>
            <a:pPr marL="0" indent="0">
              <a:spcBef>
                <a:spcPts val="2500"/>
              </a:spcBef>
              <a:buNone/>
            </a:pPr>
            <a:r>
              <a:rPr lang="en-US" sz="1400" b="1"/>
              <a:t>Market Segmentation Insights</a:t>
            </a:r>
          </a:p>
          <a:p>
            <a:pPr marL="0" lvl="1" indent="0">
              <a:buNone/>
            </a:pPr>
            <a:r>
              <a:rPr lang="en-US" sz="1400"/>
              <a:t>Insights gained from feature distribution can guide market segmentation strategies and targeted marketing efforts.</a:t>
            </a:r>
          </a:p>
        </p:txBody>
      </p:sp>
      <p:pic>
        <p:nvPicPr>
          <p:cNvPr id="5" name="Content Placeholder 4" descr="Large Crowd of People Forming Car Shape on White Background">
            <a:extLst>
              <a:ext uri="{FF2B5EF4-FFF2-40B4-BE49-F238E27FC236}">
                <a16:creationId xmlns:a16="http://schemas.microsoft.com/office/drawing/2014/main" id="{C93C78F7-929F-4B4A-BC8D-9C36A616A478}"/>
              </a:ext>
            </a:extLst>
          </p:cNvPr>
          <p:cNvPicPr>
            <a:picLocks noGrp="1" noChangeAspect="1"/>
          </p:cNvPicPr>
          <p:nvPr>
            <p:ph sz="half" idx="1"/>
          </p:nvPr>
        </p:nvPicPr>
        <p:blipFill>
          <a:blip r:embed="rId3"/>
          <a:srcRect l="3465" r="6093"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626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56D18-764B-AECB-5D72-0402C1CD4F6C}"/>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Examples of Numerical Features</a:t>
            </a:r>
          </a:p>
        </p:txBody>
      </p:sp>
      <p:pic>
        <p:nvPicPr>
          <p:cNvPr id="5" name="Content Placeholder 4" descr="Large car parking lot from above">
            <a:extLst>
              <a:ext uri="{FF2B5EF4-FFF2-40B4-BE49-F238E27FC236}">
                <a16:creationId xmlns:a16="http://schemas.microsoft.com/office/drawing/2014/main" id="{7933CF53-8D2A-4775-B54B-2AA3B8E156D5}"/>
              </a:ext>
            </a:extLst>
          </p:cNvPr>
          <p:cNvPicPr>
            <a:picLocks noGrp="1" noChangeAspect="1"/>
          </p:cNvPicPr>
          <p:nvPr>
            <p:ph sz="half" idx="1"/>
          </p:nvPr>
        </p:nvPicPr>
        <p:blipFill>
          <a:blip r:embed="rId3"/>
          <a:srcRect l="3716" r="41423"/>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6FBEE4A-1C86-A34F-7424-BB2CF978208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Price Analysis</a:t>
            </a:r>
          </a:p>
          <a:p>
            <a:pPr marL="0" lvl="1" indent="0">
              <a:buNone/>
            </a:pPr>
            <a:r>
              <a:rPr lang="en-US" sz="1400"/>
              <a:t>Price is a crucial numerical feature that significantly affects a car's market appeal and consumer purchasing decisions.</a:t>
            </a:r>
          </a:p>
          <a:p>
            <a:pPr marL="0" indent="0">
              <a:spcBef>
                <a:spcPts val="2500"/>
              </a:spcBef>
              <a:buNone/>
            </a:pPr>
            <a:r>
              <a:rPr lang="en-US" sz="1400" b="1"/>
              <a:t>Horsepower Impact</a:t>
            </a:r>
          </a:p>
          <a:p>
            <a:pPr marL="0" lvl="1" indent="0">
              <a:buNone/>
            </a:pPr>
            <a:r>
              <a:rPr lang="en-US" sz="1400"/>
              <a:t>Horsepower is another important numerical feature that influences a vehicle's performance and attractiveness to buyers.</a:t>
            </a:r>
          </a:p>
          <a:p>
            <a:pPr marL="0" indent="0">
              <a:spcBef>
                <a:spcPts val="2500"/>
              </a:spcBef>
              <a:buNone/>
            </a:pPr>
            <a:r>
              <a:rPr lang="en-US" sz="1400" b="1"/>
              <a:t>Fuel Efficiency Metrics</a:t>
            </a:r>
          </a:p>
          <a:p>
            <a:pPr marL="0" lvl="1" indent="0">
              <a:buNone/>
            </a:pPr>
            <a:r>
              <a:rPr lang="en-US" sz="1400"/>
              <a:t>Fuel efficiency is vital for modern consumers and impacts the overall value and appeal of a vehicle in today's market.</a:t>
            </a:r>
          </a:p>
        </p:txBody>
      </p:sp>
    </p:spTree>
    <p:extLst>
      <p:ext uri="{BB962C8B-B14F-4D97-AF65-F5344CB8AC3E}">
        <p14:creationId xmlns:p14="http://schemas.microsoft.com/office/powerpoint/2010/main" val="546761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73F19-F86F-F68B-F65D-F3E764E36F94}"/>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3700" b="1"/>
              <a:t>Focusing on Price Distribution</a:t>
            </a:r>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BF01F0E2-1EED-4075-81C5-666B18E8D745}"/>
              </a:ext>
            </a:extLst>
          </p:cNvPr>
          <p:cNvPicPr>
            <a:picLocks noGrp="1" noChangeAspect="1"/>
          </p:cNvPicPr>
          <p:nvPr>
            <p:ph sz="half" idx="1"/>
          </p:nvPr>
        </p:nvPicPr>
        <p:blipFill>
          <a:blip r:embed="rId3"/>
          <a:srcRect l="29258"/>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A7B1FCC-5588-8C57-467E-8096688182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Price in Automotive</a:t>
            </a:r>
          </a:p>
          <a:p>
            <a:pPr marL="0" lvl="1" indent="0">
              <a:buNone/>
            </a:pPr>
            <a:r>
              <a:rPr lang="en-US" sz="1400"/>
              <a:t>Price significantly influences consumer decisions in the automotive market, affecting sales and brand perception.</a:t>
            </a:r>
          </a:p>
          <a:p>
            <a:pPr marL="0" indent="0">
              <a:spcBef>
                <a:spcPts val="2500"/>
              </a:spcBef>
              <a:buNone/>
            </a:pPr>
            <a:r>
              <a:rPr lang="en-US" sz="1400" b="1"/>
              <a:t>Visualizing Price Distribution</a:t>
            </a:r>
          </a:p>
          <a:p>
            <a:pPr marL="0" lvl="1" indent="0">
              <a:buNone/>
            </a:pPr>
            <a:r>
              <a:rPr lang="en-US" sz="1400"/>
              <a:t>Visualizing price distribution helps identify trends, patterns, and pricing anomalies within the vehicle market.</a:t>
            </a:r>
          </a:p>
          <a:p>
            <a:pPr marL="0" indent="0">
              <a:spcBef>
                <a:spcPts val="2500"/>
              </a:spcBef>
              <a:buNone/>
            </a:pPr>
            <a:r>
              <a:rPr lang="en-US" sz="1400" b="1"/>
              <a:t>Identifying Trends and Outliers</a:t>
            </a:r>
          </a:p>
          <a:p>
            <a:pPr marL="0" lvl="1" indent="0">
              <a:buNone/>
            </a:pPr>
            <a:r>
              <a:rPr lang="en-US" sz="1400"/>
              <a:t>Analyzing price distribution allows businesses to spot trends and outliers that can inform pricing strategies.</a:t>
            </a:r>
          </a:p>
        </p:txBody>
      </p:sp>
    </p:spTree>
    <p:extLst>
      <p:ext uri="{BB962C8B-B14F-4D97-AF65-F5344CB8AC3E}">
        <p14:creationId xmlns:p14="http://schemas.microsoft.com/office/powerpoint/2010/main" val="176826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D11E21EB-EFE0-5C0A-D517-BEA81C14C95C}"/>
              </a:ext>
            </a:extLst>
          </p:cNvPr>
          <p:cNvSpPr>
            <a:spLocks noGrp="1"/>
          </p:cNvSpPr>
          <p:nvPr>
            <p:ph type="ctrTitle"/>
          </p:nvPr>
        </p:nvSpPr>
        <p:spPr>
          <a:xfrm>
            <a:off x="559219" y="1115844"/>
            <a:ext cx="7680960" cy="4631911"/>
          </a:xfrm>
        </p:spPr>
        <p:txBody>
          <a:bodyPr anchor="b">
            <a:normAutofit/>
          </a:bodyPr>
          <a:lstStyle/>
          <a:p>
            <a:r>
              <a:rPr lang="en-US" sz="6500"/>
              <a:t>Categorical Count: A Close-Up</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48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0FD97-3C4D-873E-8098-96F10851BE64}"/>
              </a:ext>
            </a:extLst>
          </p:cNvPr>
          <p:cNvSpPr>
            <a:spLocks noGrp="1"/>
          </p:cNvSpPr>
          <p:nvPr>
            <p:ph type="title"/>
          </p:nvPr>
        </p:nvSpPr>
        <p:spPr>
          <a:xfrm>
            <a:off x="640080" y="1371600"/>
            <a:ext cx="3502152" cy="3591463"/>
          </a:xfrm>
        </p:spPr>
        <p:txBody>
          <a:bodyPr anchor="t">
            <a:normAutofit/>
          </a:bodyPr>
          <a:lstStyle/>
          <a:p>
            <a:r>
              <a:rPr lang="en-US" sz="4000"/>
              <a:t>Agenda of Our Automotive Journey</a:t>
            </a:r>
          </a:p>
        </p:txBody>
      </p:sp>
      <p:cxnSp>
        <p:nvCxnSpPr>
          <p:cNvPr id="10"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AF036F-D5D3-BE42-1C52-DB59ADCF3956}"/>
              </a:ext>
            </a:extLst>
          </p:cNvPr>
          <p:cNvSpPr>
            <a:spLocks noGrp="1"/>
          </p:cNvSpPr>
          <p:nvPr>
            <p:ph idx="1"/>
          </p:nvPr>
        </p:nvSpPr>
        <p:spPr>
          <a:xfrm>
            <a:off x="4931664" y="1371601"/>
            <a:ext cx="6620256" cy="4926318"/>
          </a:xfrm>
        </p:spPr>
        <p:txBody>
          <a:bodyPr>
            <a:normAutofit/>
          </a:bodyPr>
          <a:lstStyle/>
          <a:p>
            <a:r>
              <a:rPr lang="en-US"/>
              <a:t>Introduction</a:t>
            </a:r>
          </a:p>
          <a:p>
            <a:r>
              <a:rPr lang="en-US"/>
              <a:t>A Glimpse Under the Hood</a:t>
            </a:r>
          </a:p>
          <a:p>
            <a:r>
              <a:rPr lang="en-US"/>
              <a:t>The Tale of Categorical Features</a:t>
            </a:r>
          </a:p>
          <a:p>
            <a:r>
              <a:rPr lang="en-US"/>
              <a:t>Visualizing the Numbers: A Histogram Expedition</a:t>
            </a:r>
          </a:p>
          <a:p>
            <a:r>
              <a:rPr lang="en-US"/>
              <a:t>Categorical Count: A Close-Up</a:t>
            </a:r>
          </a:p>
        </p:txBody>
      </p:sp>
    </p:spTree>
    <p:extLst>
      <p:ext uri="{BB962C8B-B14F-4D97-AF65-F5344CB8AC3E}">
        <p14:creationId xmlns:p14="http://schemas.microsoft.com/office/powerpoint/2010/main" val="2777734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BAC2F-D214-DEEC-A5A4-1FA51322E12A}"/>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a:t>Visualizing Frequency of Categories</a:t>
            </a:r>
          </a:p>
        </p:txBody>
      </p:sp>
      <p:sp>
        <p:nvSpPr>
          <p:cNvPr id="4" name="Content Placeholder 3">
            <a:extLst>
              <a:ext uri="{FF2B5EF4-FFF2-40B4-BE49-F238E27FC236}">
                <a16:creationId xmlns:a16="http://schemas.microsoft.com/office/drawing/2014/main" id="{2918C034-937F-2294-8ADC-3FAE93B32C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Understanding Frequency</a:t>
            </a:r>
          </a:p>
          <a:p>
            <a:pPr marL="0" lvl="1" indent="0">
              <a:buNone/>
            </a:pPr>
            <a:r>
              <a:rPr lang="en-US" sz="1400"/>
              <a:t>Visualizing frequency helps identify the most common categories in any dataset, such as car types.</a:t>
            </a:r>
          </a:p>
          <a:p>
            <a:pPr marL="0" indent="0">
              <a:spcBef>
                <a:spcPts val="2500"/>
              </a:spcBef>
              <a:buNone/>
            </a:pPr>
            <a:r>
              <a:rPr lang="en-US" sz="1400" b="1"/>
              <a:t>Bar Graph Representation</a:t>
            </a:r>
          </a:p>
          <a:p>
            <a:pPr marL="0" lvl="1" indent="0">
              <a:buNone/>
            </a:pPr>
            <a:r>
              <a:rPr lang="en-US" sz="1400"/>
              <a:t>Using bar graphs allows for a clear comparison of different categories and their frequencies.</a:t>
            </a:r>
          </a:p>
          <a:p>
            <a:pPr marL="0" indent="0">
              <a:spcBef>
                <a:spcPts val="2500"/>
              </a:spcBef>
              <a:buNone/>
            </a:pPr>
            <a:r>
              <a:rPr lang="en-US" sz="1400" b="1"/>
              <a:t>Insights from Data</a:t>
            </a:r>
          </a:p>
          <a:p>
            <a:pPr marL="0" lvl="1" indent="0">
              <a:buNone/>
            </a:pPr>
            <a:r>
              <a:rPr lang="en-US" sz="1400"/>
              <a:t>Effective visualization provides insights that can guide decision-making and data analysis processes.</a:t>
            </a:r>
          </a:p>
        </p:txBody>
      </p:sp>
      <p:pic>
        <p:nvPicPr>
          <p:cNvPr id="5" name="Content Placeholder 4" descr="Colorful Graphic Design Wall Background">
            <a:extLst>
              <a:ext uri="{FF2B5EF4-FFF2-40B4-BE49-F238E27FC236}">
                <a16:creationId xmlns:a16="http://schemas.microsoft.com/office/drawing/2014/main" id="{453848DB-AC11-44C0-BB47-9EAEF2FBA070}"/>
              </a:ext>
            </a:extLst>
          </p:cNvPr>
          <p:cNvPicPr>
            <a:picLocks noGrp="1" noChangeAspect="1"/>
          </p:cNvPicPr>
          <p:nvPr>
            <p:ph sz="half" idx="1"/>
          </p:nvPr>
        </p:nvPicPr>
        <p:blipFill>
          <a:blip r:embed="rId3"/>
          <a:srcRect l="23708" r="20874" b="1"/>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48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DD8A9A-FC3B-9911-A8C0-F4E579A8772E}"/>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400" b="1"/>
              <a:t>Observing Prevalence of Different Features</a:t>
            </a:r>
          </a:p>
        </p:txBody>
      </p:sp>
      <p:pic>
        <p:nvPicPr>
          <p:cNvPr id="5" name="Content Placeholder 4" descr="Graph">
            <a:extLst>
              <a:ext uri="{FF2B5EF4-FFF2-40B4-BE49-F238E27FC236}">
                <a16:creationId xmlns:a16="http://schemas.microsoft.com/office/drawing/2014/main" id="{DF62C7E6-FA7E-438B-8300-8A96421B006E}"/>
              </a:ext>
            </a:extLst>
          </p:cNvPr>
          <p:cNvPicPr>
            <a:picLocks noGrp="1" noChangeAspect="1"/>
          </p:cNvPicPr>
          <p:nvPr>
            <p:ph sz="half" idx="1"/>
          </p:nvPr>
        </p:nvPicPr>
        <p:blipFill>
          <a:blip r:embed="rId3"/>
          <a:srcRect l="13541" r="31186" b="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B812CCF-C26B-D3B7-7BD1-69B0255B5A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Feature Analysis Importance</a:t>
            </a:r>
          </a:p>
          <a:p>
            <a:pPr marL="0" lvl="1" indent="0">
              <a:buNone/>
            </a:pPr>
            <a:r>
              <a:rPr lang="en-US" sz="1400"/>
              <a:t>Analyzing features like color and brand is crucial for understanding consumer preferences and improving product offerings.</a:t>
            </a:r>
          </a:p>
          <a:p>
            <a:pPr marL="0" indent="0">
              <a:spcBef>
                <a:spcPts val="2500"/>
              </a:spcBef>
              <a:buNone/>
            </a:pPr>
            <a:r>
              <a:rPr lang="en-US" sz="1400" b="1"/>
              <a:t>Consumer Preferences Insights</a:t>
            </a:r>
          </a:p>
          <a:p>
            <a:pPr marL="0" lvl="1" indent="0">
              <a:buNone/>
            </a:pPr>
            <a:r>
              <a:rPr lang="en-US" sz="1400"/>
              <a:t>Insights into consumer preferences can guide marketing strategies and product design to better meet market demands.</a:t>
            </a:r>
          </a:p>
          <a:p>
            <a:pPr marL="0" indent="0">
              <a:spcBef>
                <a:spcPts val="2500"/>
              </a:spcBef>
              <a:buNone/>
            </a:pPr>
            <a:r>
              <a:rPr lang="en-US" sz="1400" b="1"/>
              <a:t>Market Trends Identification</a:t>
            </a:r>
          </a:p>
          <a:p>
            <a:pPr marL="0" lvl="1" indent="0">
              <a:buNone/>
            </a:pPr>
            <a:r>
              <a:rPr lang="en-US" sz="1400"/>
              <a:t>Identifying market trends through feature prevalence helps businesses stay competitive and responsive to consumer needs.</a:t>
            </a:r>
          </a:p>
        </p:txBody>
      </p:sp>
    </p:spTree>
    <p:extLst>
      <p:ext uri="{BB962C8B-B14F-4D97-AF65-F5344CB8AC3E}">
        <p14:creationId xmlns:p14="http://schemas.microsoft.com/office/powerpoint/2010/main" val="306114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1E89B1D-F4E0-D7B8-77B5-B93E30A30BB6}"/>
              </a:ext>
            </a:extLst>
          </p:cNvPr>
          <p:cNvSpPr>
            <a:spLocks noGrp="1"/>
          </p:cNvSpPr>
          <p:nvPr>
            <p:ph type="title"/>
          </p:nvPr>
        </p:nvSpPr>
        <p:spPr>
          <a:xfrm>
            <a:off x="640079" y="1572768"/>
            <a:ext cx="8162176" cy="1406993"/>
          </a:xfrm>
        </p:spPr>
        <p:txBody>
          <a:bodyPr anchor="b">
            <a:normAutofit/>
          </a:bodyPr>
          <a:lstStyle/>
          <a:p>
            <a:r>
              <a:rPr lang="en-US" sz="6000"/>
              <a:t>Conclusion</a:t>
            </a:r>
          </a:p>
        </p:txBody>
      </p:sp>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4CB80D25-7E5F-1390-441E-83A041ECD4CD}"/>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97511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71B1D-7427-B4CE-9D7B-5CC6CF87B97F}"/>
              </a:ext>
            </a:extLst>
          </p:cNvPr>
          <p:cNvSpPr>
            <a:spLocks noGrp="1"/>
          </p:cNvSpPr>
          <p:nvPr>
            <p:ph type="ctrTitle"/>
          </p:nvPr>
        </p:nvSpPr>
        <p:spPr>
          <a:xfrm>
            <a:off x="574400" y="997527"/>
            <a:ext cx="4053018" cy="3505057"/>
          </a:xfrm>
        </p:spPr>
        <p:txBody>
          <a:bodyPr anchor="t">
            <a:normAutofit/>
          </a:bodyPr>
          <a:lstStyle/>
          <a:p>
            <a:pPr>
              <a:lnSpc>
                <a:spcPct val="90000"/>
              </a:lnSpc>
            </a:pPr>
            <a:r>
              <a:rPr lang="en-US" sz="4800"/>
              <a:t>Top Car Models: A Hall of Fame and Economic Analysis</a:t>
            </a:r>
          </a:p>
        </p:txBody>
      </p:sp>
      <p:sp>
        <p:nvSpPr>
          <p:cNvPr id="3" name="Subtitle 2">
            <a:extLst>
              <a:ext uri="{FF2B5EF4-FFF2-40B4-BE49-F238E27FC236}">
                <a16:creationId xmlns:a16="http://schemas.microsoft.com/office/drawing/2014/main" id="{AAC62F7A-3854-A6B2-A000-9E966EA10562}"/>
              </a:ext>
            </a:extLst>
          </p:cNvPr>
          <p:cNvSpPr>
            <a:spLocks noGrp="1"/>
          </p:cNvSpPr>
          <p:nvPr>
            <p:ph type="subTitle" idx="1"/>
          </p:nvPr>
        </p:nvSpPr>
        <p:spPr>
          <a:xfrm>
            <a:off x="574399" y="4608945"/>
            <a:ext cx="3919961" cy="1334655"/>
          </a:xfrm>
        </p:spPr>
        <p:txBody>
          <a:bodyPr anchor="b">
            <a:normAutofit/>
          </a:bodyPr>
          <a:lstStyle/>
          <a:p>
            <a:r>
              <a:rPr lang="en-US"/>
              <a:t>Exploring iconic vehicles and their market impact</a:t>
            </a:r>
          </a:p>
        </p:txBody>
      </p:sp>
      <p:pic>
        <p:nvPicPr>
          <p:cNvPr id="4" name="Picture 3" descr="Toy cars lined up in a row on floor">
            <a:extLst>
              <a:ext uri="{FF2B5EF4-FFF2-40B4-BE49-F238E27FC236}">
                <a16:creationId xmlns:a16="http://schemas.microsoft.com/office/drawing/2014/main" id="{FD718EB9-8B57-49E4-9CC8-F49511D76C74}"/>
              </a:ext>
            </a:extLst>
          </p:cNvPr>
          <p:cNvPicPr>
            <a:picLocks noChangeAspect="1"/>
          </p:cNvPicPr>
          <p:nvPr/>
        </p:nvPicPr>
        <p:blipFill>
          <a:blip r:embed="rId3"/>
          <a:srcRect l="10102" r="7036"/>
          <a:stretch/>
        </p:blipFill>
        <p:spPr>
          <a:xfrm>
            <a:off x="5218980" y="672912"/>
            <a:ext cx="6973019" cy="5596128"/>
          </a:xfrm>
          <a:prstGeom prst="rect">
            <a:avLst/>
          </a:prstGeom>
        </p:spPr>
      </p:pic>
    </p:spTree>
    <p:extLst>
      <p:ext uri="{BB962C8B-B14F-4D97-AF65-F5344CB8AC3E}">
        <p14:creationId xmlns:p14="http://schemas.microsoft.com/office/powerpoint/2010/main" val="366823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5B5B-DEA3-08D6-D901-318C36103B81}"/>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Agenda of the Presentation</a:t>
            </a:r>
          </a:p>
        </p:txBody>
      </p:sp>
      <p:pic>
        <p:nvPicPr>
          <p:cNvPr id="5" name="Content Placeholder 4" descr="Self driving electric car concept">
            <a:extLst>
              <a:ext uri="{FF2B5EF4-FFF2-40B4-BE49-F238E27FC236}">
                <a16:creationId xmlns:a16="http://schemas.microsoft.com/office/drawing/2014/main" id="{44FCDA45-5809-43B0-9812-CE89775ABFBE}"/>
              </a:ext>
            </a:extLst>
          </p:cNvPr>
          <p:cNvPicPr>
            <a:picLocks noGrp="1" noChangeAspect="1"/>
          </p:cNvPicPr>
          <p:nvPr>
            <p:ph sz="half" idx="1"/>
          </p:nvPr>
        </p:nvPicPr>
        <p:blipFill>
          <a:blip r:embed="rId3"/>
          <a:srcRect r="6735"/>
          <a:stretch/>
        </p:blipFill>
        <p:spPr>
          <a:xfrm>
            <a:off x="-1" y="914399"/>
            <a:ext cx="6657255" cy="5353523"/>
          </a:xfrm>
          <a:prstGeom prst="rect">
            <a:avLst/>
          </a:prstGeom>
        </p:spPr>
      </p:pic>
      <p:sp>
        <p:nvSpPr>
          <p:cNvPr id="4" name="Content Placeholder 3">
            <a:extLst>
              <a:ext uri="{FF2B5EF4-FFF2-40B4-BE49-F238E27FC236}">
                <a16:creationId xmlns:a16="http://schemas.microsoft.com/office/drawing/2014/main" id="{DEBBA96C-D286-10F0-20E0-E1ED0242CD06}"/>
              </a:ext>
            </a:extLst>
          </p:cNvPr>
          <p:cNvSpPr>
            <a:spLocks noGrp="1"/>
          </p:cNvSpPr>
          <p:nvPr>
            <p:ph sz="half" idx="2"/>
          </p:nvPr>
        </p:nvSpPr>
        <p:spPr>
          <a:xfrm>
            <a:off x="7269905" y="2176036"/>
            <a:ext cx="4261104" cy="4121887"/>
          </a:xfrm>
        </p:spPr>
        <p:txBody>
          <a:bodyPr vert="horz" lIns="91440" tIns="45720" rIns="91440" bIns="45720" rtlCol="0">
            <a:normAutofit fontScale="77500" lnSpcReduction="20000"/>
          </a:bodyPr>
          <a:lstStyle/>
          <a:p>
            <a:pPr>
              <a:lnSpc>
                <a:spcPct val="110000"/>
              </a:lnSpc>
            </a:pPr>
            <a:r>
              <a:rPr lang="en-US"/>
              <a:t>Popular Car Models</a:t>
            </a:r>
          </a:p>
          <a:p>
            <a:pPr>
              <a:lnSpc>
                <a:spcPct val="110000"/>
              </a:lnSpc>
            </a:pPr>
            <a:r>
              <a:rPr lang="en-US"/>
              <a:t>Price and Popularity: An Economic Tale</a:t>
            </a:r>
          </a:p>
          <a:p>
            <a:pPr>
              <a:lnSpc>
                <a:spcPct val="110000"/>
              </a:lnSpc>
            </a:pPr>
            <a:r>
              <a:rPr lang="en-US"/>
              <a:t>Categorical Features Vs. Price: A Comparative Analysis</a:t>
            </a:r>
          </a:p>
          <a:p>
            <a:pPr>
              <a:lnSpc>
                <a:spcPct val="110000"/>
              </a:lnSpc>
            </a:pPr>
            <a:r>
              <a:rPr lang="en-US"/>
              <a:t>Correlation Analysis: Unveiling Relationships</a:t>
            </a:r>
          </a:p>
          <a:p>
            <a:pPr>
              <a:lnSpc>
                <a:spcPct val="110000"/>
              </a:lnSpc>
            </a:pPr>
            <a:r>
              <a:rPr lang="en-US"/>
              <a:t>Linear Regression Modeling: Predicting the Price</a:t>
            </a:r>
          </a:p>
          <a:p>
            <a:pPr>
              <a:lnSpc>
                <a:spcPct val="110000"/>
              </a:lnSpc>
            </a:pPr>
            <a:r>
              <a:rPr lang="en-US"/>
              <a:t>Model Summary</a:t>
            </a:r>
          </a:p>
        </p:txBody>
      </p:sp>
    </p:spTree>
    <p:extLst>
      <p:ext uri="{BB962C8B-B14F-4D97-AF65-F5344CB8AC3E}">
        <p14:creationId xmlns:p14="http://schemas.microsoft.com/office/powerpoint/2010/main" val="2240687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0C88-EE40-728C-E1F1-385126D80B20}"/>
              </a:ext>
            </a:extLst>
          </p:cNvPr>
          <p:cNvSpPr>
            <a:spLocks noGrp="1"/>
          </p:cNvSpPr>
          <p:nvPr>
            <p:ph type="ctrTitle"/>
          </p:nvPr>
        </p:nvSpPr>
        <p:spPr>
          <a:xfrm>
            <a:off x="559219" y="1115844"/>
            <a:ext cx="7680960" cy="4631911"/>
          </a:xfrm>
        </p:spPr>
        <p:txBody>
          <a:bodyPr anchor="b">
            <a:normAutofit/>
          </a:bodyPr>
          <a:lstStyle/>
          <a:p>
            <a:r>
              <a:rPr lang="en-US" sz="6500"/>
              <a:t>Popular Car Models</a:t>
            </a:r>
          </a:p>
        </p:txBody>
      </p:sp>
    </p:spTree>
    <p:extLst>
      <p:ext uri="{BB962C8B-B14F-4D97-AF65-F5344CB8AC3E}">
        <p14:creationId xmlns:p14="http://schemas.microsoft.com/office/powerpoint/2010/main" val="158558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995E-A4FC-3C1C-CEA9-2DAE91DA614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Identification of Top 20 Car Models</a:t>
            </a:r>
          </a:p>
        </p:txBody>
      </p:sp>
      <p:sp>
        <p:nvSpPr>
          <p:cNvPr id="4" name="Content Placeholder 3">
            <a:extLst>
              <a:ext uri="{FF2B5EF4-FFF2-40B4-BE49-F238E27FC236}">
                <a16:creationId xmlns:a16="http://schemas.microsoft.com/office/drawing/2014/main" id="{7EA67E23-1D81-FA69-198E-1A11DD4378B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Sales Data Analysis</a:t>
            </a:r>
          </a:p>
          <a:p>
            <a:pPr marL="0" lvl="1" indent="0">
              <a:buNone/>
            </a:pPr>
            <a:r>
              <a:rPr lang="en-US" sz="1400"/>
              <a:t>Analyzing sales data reveals which car models are most popular among consumers and why.</a:t>
            </a:r>
          </a:p>
          <a:p>
            <a:pPr marL="0" indent="0">
              <a:spcBef>
                <a:spcPts val="2500"/>
              </a:spcBef>
              <a:buNone/>
            </a:pPr>
            <a:r>
              <a:rPr lang="en-US" sz="1400" b="1"/>
              <a:t>Consumer Preferences</a:t>
            </a:r>
          </a:p>
          <a:p>
            <a:pPr marL="0" lvl="1" indent="0">
              <a:buNone/>
            </a:pPr>
            <a:r>
              <a:rPr lang="en-US" sz="1400"/>
              <a:t>Understanding consumer preferences helps manufacturers fine-tune their offerings and marketing strategies.</a:t>
            </a:r>
          </a:p>
          <a:p>
            <a:pPr marL="0" indent="0">
              <a:spcBef>
                <a:spcPts val="2500"/>
              </a:spcBef>
              <a:buNone/>
            </a:pPr>
            <a:r>
              <a:rPr lang="en-US" sz="1400" b="1"/>
              <a:t>Market Trends</a:t>
            </a:r>
          </a:p>
          <a:p>
            <a:pPr marL="0" lvl="1" indent="0">
              <a:buNone/>
            </a:pPr>
            <a:r>
              <a:rPr lang="en-US" sz="1400"/>
              <a:t>Market trends provide insights into the evolving automotive industry and highlight innovative car models gaining popularity.</a:t>
            </a:r>
          </a:p>
        </p:txBody>
      </p:sp>
      <p:pic>
        <p:nvPicPr>
          <p:cNvPr id="5" name="Content Placeholder 4" descr="A collection of vintage cars are parked next to yellow taxis in Havana Cuba.">
            <a:extLst>
              <a:ext uri="{FF2B5EF4-FFF2-40B4-BE49-F238E27FC236}">
                <a16:creationId xmlns:a16="http://schemas.microsoft.com/office/drawing/2014/main" id="{2D1C04B8-E365-4C7B-9C86-F9BAD0FFFFB9}"/>
              </a:ext>
            </a:extLst>
          </p:cNvPr>
          <p:cNvPicPr>
            <a:picLocks noGrp="1" noChangeAspect="1"/>
          </p:cNvPicPr>
          <p:nvPr>
            <p:ph sz="half" idx="1"/>
          </p:nvPr>
        </p:nvPicPr>
        <p:blipFill>
          <a:blip r:embed="rId3"/>
          <a:srcRect l="17650" r="22813" b="2"/>
          <a:stretch/>
        </p:blipFill>
        <p:spPr>
          <a:xfrm>
            <a:off x="7776429" y="914400"/>
            <a:ext cx="4414591" cy="5357106"/>
          </a:xfrm>
          <a:prstGeom prst="rect">
            <a:avLst/>
          </a:prstGeom>
        </p:spPr>
      </p:pic>
    </p:spTree>
    <p:extLst>
      <p:ext uri="{BB962C8B-B14F-4D97-AF65-F5344CB8AC3E}">
        <p14:creationId xmlns:p14="http://schemas.microsoft.com/office/powerpoint/2010/main" val="3927568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3AC4-6A51-03A4-9519-2919F72D8247}"/>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Prominent Automotive Players</a:t>
            </a:r>
          </a:p>
        </p:txBody>
      </p:sp>
      <p:pic>
        <p:nvPicPr>
          <p:cNvPr id="5" name="Content Placeholder 4" descr="3D illustration of new cars&#10;&#10;This image doesn`t contain any visible trademarked products, corporate identity, logos, or copyrighted elements.&#10;I am author of design of this car.&#10;I am author of 3d model of this car">
            <a:extLst>
              <a:ext uri="{FF2B5EF4-FFF2-40B4-BE49-F238E27FC236}">
                <a16:creationId xmlns:a16="http://schemas.microsoft.com/office/drawing/2014/main" id="{8C26C845-37B8-41DA-A0A4-2D7C34BD3FE4}"/>
              </a:ext>
            </a:extLst>
          </p:cNvPr>
          <p:cNvPicPr>
            <a:picLocks noGrp="1" noChangeAspect="1"/>
          </p:cNvPicPr>
          <p:nvPr>
            <p:ph sz="half" idx="1"/>
          </p:nvPr>
        </p:nvPicPr>
        <p:blipFill>
          <a:blip r:embed="rId3"/>
          <a:srcRect l="16634" r="2149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7D4853EC-5E1B-00DE-30D5-5406A38F6F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Major Automotive Manufacturers</a:t>
            </a:r>
          </a:p>
          <a:p>
            <a:pPr marL="0" lvl="1" indent="0">
              <a:buNone/>
            </a:pPr>
            <a:r>
              <a:rPr lang="en-US" sz="1400"/>
              <a:t>This section highlights the leading automotive manufacturers that produce popular car models worldwide, shaping the industry's landscape.</a:t>
            </a:r>
          </a:p>
          <a:p>
            <a:pPr marL="0" indent="0">
              <a:spcBef>
                <a:spcPts val="2500"/>
              </a:spcBef>
              <a:buNone/>
            </a:pPr>
            <a:r>
              <a:rPr lang="en-US" sz="1400" b="1"/>
              <a:t>Market Strategies</a:t>
            </a:r>
          </a:p>
          <a:p>
            <a:pPr marL="0" lvl="1" indent="0">
              <a:buNone/>
            </a:pPr>
            <a:r>
              <a:rPr lang="en-US" sz="1400"/>
              <a:t>Understanding the market strategies of these manufacturers provides valuable insights into consumer preferences and trends in the automotive sector.</a:t>
            </a:r>
          </a:p>
          <a:p>
            <a:pPr marL="0" indent="0">
              <a:spcBef>
                <a:spcPts val="2500"/>
              </a:spcBef>
              <a:buNone/>
            </a:pPr>
            <a:r>
              <a:rPr lang="en-US" sz="1400" b="1"/>
              <a:t>Consumer Choices</a:t>
            </a:r>
          </a:p>
          <a:p>
            <a:pPr marL="0" lvl="1" indent="0">
              <a:buNone/>
            </a:pPr>
            <a:r>
              <a:rPr lang="en-US" sz="1400"/>
              <a:t>Analyzing these players helps understand how their decisions influence consumer choices and purchasing behavior in the automotive market.</a:t>
            </a:r>
          </a:p>
        </p:txBody>
      </p:sp>
    </p:spTree>
    <p:extLst>
      <p:ext uri="{BB962C8B-B14F-4D97-AF65-F5344CB8AC3E}">
        <p14:creationId xmlns:p14="http://schemas.microsoft.com/office/powerpoint/2010/main" val="3502560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623F-E2C4-7D3A-8D28-F6D3ABF5E056}"/>
              </a:ext>
            </a:extLst>
          </p:cNvPr>
          <p:cNvSpPr>
            <a:spLocks noGrp="1"/>
          </p:cNvSpPr>
          <p:nvPr>
            <p:ph type="ctrTitle"/>
          </p:nvPr>
        </p:nvSpPr>
        <p:spPr>
          <a:xfrm>
            <a:off x="559219" y="1115844"/>
            <a:ext cx="7680960" cy="4631911"/>
          </a:xfrm>
        </p:spPr>
        <p:txBody>
          <a:bodyPr anchor="b">
            <a:normAutofit/>
          </a:bodyPr>
          <a:lstStyle/>
          <a:p>
            <a:r>
              <a:rPr lang="en-US" sz="6500"/>
              <a:t>Price and Popularity: An Economic Tale</a:t>
            </a:r>
          </a:p>
        </p:txBody>
      </p:sp>
    </p:spTree>
    <p:extLst>
      <p:ext uri="{BB962C8B-B14F-4D97-AF65-F5344CB8AC3E}">
        <p14:creationId xmlns:p14="http://schemas.microsoft.com/office/powerpoint/2010/main" val="77391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673A-33F9-F63E-4F24-3497829DBFA1}"/>
              </a:ext>
            </a:extLst>
          </p:cNvPr>
          <p:cNvSpPr>
            <a:spLocks noGrp="1"/>
          </p:cNvSpPr>
          <p:nvPr>
            <p:ph type="title"/>
          </p:nvPr>
        </p:nvSpPr>
        <p:spPr>
          <a:xfrm>
            <a:off x="640080" y="914400"/>
            <a:ext cx="3412998" cy="1839433"/>
          </a:xfrm>
        </p:spPr>
        <p:txBody>
          <a:bodyPr>
            <a:normAutofit/>
          </a:bodyPr>
          <a:lstStyle/>
          <a:p>
            <a:pPr>
              <a:lnSpc>
                <a:spcPct val="90000"/>
              </a:lnSpc>
            </a:pPr>
            <a:r>
              <a:rPr lang="en-US" sz="3100"/>
              <a:t>Relationship Between Car Models and Average Prices</a:t>
            </a:r>
          </a:p>
        </p:txBody>
      </p:sp>
      <p:graphicFrame>
        <p:nvGraphicFramePr>
          <p:cNvPr id="4" name="Content Placeholder 4">
            <a:extLst>
              <a:ext uri="{FF2B5EF4-FFF2-40B4-BE49-F238E27FC236}">
                <a16:creationId xmlns:a16="http://schemas.microsoft.com/office/drawing/2014/main" id="{E336A911-CD78-49BC-B365-C41A1FFC6A57}"/>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19531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50202AE-B657-A1BB-7840-4F851D49400F}"/>
              </a:ext>
            </a:extLst>
          </p:cNvPr>
          <p:cNvSpPr>
            <a:spLocks noGrp="1"/>
          </p:cNvSpPr>
          <p:nvPr>
            <p:ph type="ctrTitle"/>
          </p:nvPr>
        </p:nvSpPr>
        <p:spPr>
          <a:xfrm>
            <a:off x="559219" y="1115844"/>
            <a:ext cx="7680960" cy="4631911"/>
          </a:xfrm>
        </p:spPr>
        <p:txBody>
          <a:bodyPr anchor="b">
            <a:normAutofit/>
          </a:bodyPr>
          <a:lstStyle/>
          <a:p>
            <a:r>
              <a:rPr lang="en-US" sz="6500"/>
              <a:t>Introduction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109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85F3-C329-022C-A427-EBE0C6B12AE2}"/>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Economic Preferences Revealed by Top 20 Models</a:t>
            </a:r>
          </a:p>
        </p:txBody>
      </p:sp>
      <p:pic>
        <p:nvPicPr>
          <p:cNvPr id="5" name="Content Placeholder 4" descr="arrow of parking cars pointing">
            <a:extLst>
              <a:ext uri="{FF2B5EF4-FFF2-40B4-BE49-F238E27FC236}">
                <a16:creationId xmlns:a16="http://schemas.microsoft.com/office/drawing/2014/main" id="{A296CD3F-26B8-4AC0-96D1-0888297154E3}"/>
              </a:ext>
            </a:extLst>
          </p:cNvPr>
          <p:cNvPicPr>
            <a:picLocks noGrp="1" noChangeAspect="1"/>
          </p:cNvPicPr>
          <p:nvPr>
            <p:ph sz="half" idx="1"/>
          </p:nvPr>
        </p:nvPicPr>
        <p:blipFill>
          <a:blip r:embed="rId3"/>
          <a:srcRect l="17104" r="10711" b="1"/>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12B1603C-8C99-4448-127B-B205942650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Consumer Preferences</a:t>
            </a:r>
          </a:p>
          <a:p>
            <a:pPr marL="0" lvl="1" indent="0">
              <a:buNone/>
            </a:pPr>
            <a:r>
              <a:rPr lang="en-US" sz="1400"/>
              <a:t>Understanding consumer preferences is crucial for analyzing the success of the top 20 car models and their features.</a:t>
            </a:r>
          </a:p>
          <a:p>
            <a:pPr marL="0" indent="0">
              <a:spcBef>
                <a:spcPts val="2500"/>
              </a:spcBef>
              <a:buNone/>
            </a:pPr>
            <a:r>
              <a:rPr lang="en-US" sz="1400" b="1"/>
              <a:t>Market Trends</a:t>
            </a:r>
          </a:p>
          <a:p>
            <a:pPr marL="0" lvl="1" indent="0">
              <a:buNone/>
            </a:pPr>
            <a:r>
              <a:rPr lang="en-US" sz="1400"/>
              <a:t>The economic preferences of consumers significantly influence market trends and decisions within the automotive industry.</a:t>
            </a:r>
          </a:p>
          <a:p>
            <a:pPr marL="0" indent="0">
              <a:spcBef>
                <a:spcPts val="2500"/>
              </a:spcBef>
              <a:buNone/>
            </a:pPr>
            <a:r>
              <a:rPr lang="en-US" sz="1400" b="1"/>
              <a:t>Feature Importance</a:t>
            </a:r>
          </a:p>
          <a:p>
            <a:pPr marL="0" lvl="1" indent="0">
              <a:buNone/>
            </a:pPr>
            <a:r>
              <a:rPr lang="en-US" sz="1400"/>
              <a:t>Key features such as fuel efficiency, safety ratings, and technology greatly affect consumer preferences in selecting car models.</a:t>
            </a:r>
          </a:p>
        </p:txBody>
      </p:sp>
    </p:spTree>
    <p:extLst>
      <p:ext uri="{BB962C8B-B14F-4D97-AF65-F5344CB8AC3E}">
        <p14:creationId xmlns:p14="http://schemas.microsoft.com/office/powerpoint/2010/main" val="227886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05B8-5146-ECA8-F079-4BB56C838C44}"/>
              </a:ext>
            </a:extLst>
          </p:cNvPr>
          <p:cNvSpPr>
            <a:spLocks noGrp="1"/>
          </p:cNvSpPr>
          <p:nvPr>
            <p:ph type="ctrTitle"/>
          </p:nvPr>
        </p:nvSpPr>
        <p:spPr>
          <a:xfrm>
            <a:off x="559219" y="1115844"/>
            <a:ext cx="7680960" cy="4631911"/>
          </a:xfrm>
        </p:spPr>
        <p:txBody>
          <a:bodyPr anchor="b">
            <a:normAutofit/>
          </a:bodyPr>
          <a:lstStyle/>
          <a:p>
            <a:r>
              <a:rPr lang="en-US" sz="6500"/>
              <a:t>Categorical Features Vs. Price: A Comparative Analysis</a:t>
            </a:r>
          </a:p>
        </p:txBody>
      </p:sp>
    </p:spTree>
    <p:extLst>
      <p:ext uri="{BB962C8B-B14F-4D97-AF65-F5344CB8AC3E}">
        <p14:creationId xmlns:p14="http://schemas.microsoft.com/office/powerpoint/2010/main" val="99125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9691-7765-AEBA-0D8F-9F1F39190AE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Box Plots of Price Distributions Across Categories</a:t>
            </a:r>
          </a:p>
        </p:txBody>
      </p:sp>
      <p:pic>
        <p:nvPicPr>
          <p:cNvPr id="5" name="Content Placeholder 4" descr="Shot of a businessman looking thoughtfully at signs against a white background">
            <a:extLst>
              <a:ext uri="{FF2B5EF4-FFF2-40B4-BE49-F238E27FC236}">
                <a16:creationId xmlns:a16="http://schemas.microsoft.com/office/drawing/2014/main" id="{01F1A7CB-0624-4734-8932-95E96D9DEB88}"/>
              </a:ext>
            </a:extLst>
          </p:cNvPr>
          <p:cNvPicPr>
            <a:picLocks noGrp="1" noChangeAspect="1"/>
          </p:cNvPicPr>
          <p:nvPr>
            <p:ph sz="half" idx="1"/>
          </p:nvPr>
        </p:nvPicPr>
        <p:blipFill>
          <a:blip r:embed="rId3"/>
          <a:srcRect l="30147" r="14787"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3AB15805-D12D-85F6-5C36-C7BA445C27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Visualization of Price Distribution</a:t>
            </a:r>
          </a:p>
          <a:p>
            <a:pPr marL="0" lvl="1" indent="0">
              <a:buNone/>
            </a:pPr>
            <a:r>
              <a:rPr lang="en-US" sz="1400"/>
              <a:t>Box plots provide a clear visual representation of car price distributions across various categories, helping in trend identification.</a:t>
            </a:r>
          </a:p>
          <a:p>
            <a:pPr marL="0" indent="0">
              <a:spcBef>
                <a:spcPts val="2500"/>
              </a:spcBef>
              <a:buNone/>
            </a:pPr>
            <a:r>
              <a:rPr lang="en-US" sz="1400" b="1"/>
              <a:t>Identifying Trends</a:t>
            </a:r>
          </a:p>
          <a:p>
            <a:pPr marL="0" lvl="1" indent="0">
              <a:buNone/>
            </a:pPr>
            <a:r>
              <a:rPr lang="en-US" sz="1400"/>
              <a:t>By analyzing the box plots, we can identify trends in car prices based on body style and engine type.</a:t>
            </a:r>
          </a:p>
          <a:p>
            <a:pPr marL="0" indent="0">
              <a:spcBef>
                <a:spcPts val="2500"/>
              </a:spcBef>
              <a:buNone/>
            </a:pPr>
            <a:r>
              <a:rPr lang="en-US" sz="1400" b="1"/>
              <a:t>Spotting Outliers</a:t>
            </a:r>
          </a:p>
          <a:p>
            <a:pPr marL="0" lvl="1" indent="0">
              <a:buNone/>
            </a:pPr>
            <a:r>
              <a:rPr lang="en-US" sz="1400"/>
              <a:t>Box plots help in spotting outliers in car prices, which may indicate unique market conditions or pricing strategies.</a:t>
            </a:r>
          </a:p>
        </p:txBody>
      </p:sp>
    </p:spTree>
    <p:extLst>
      <p:ext uri="{BB962C8B-B14F-4D97-AF65-F5344CB8AC3E}">
        <p14:creationId xmlns:p14="http://schemas.microsoft.com/office/powerpoint/2010/main" val="495618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5800-DAFE-96A0-1C36-10D23632C760}"/>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Examples: Car Body Style Vs. Price, Engine Type Vs. Price</a:t>
            </a:r>
          </a:p>
        </p:txBody>
      </p:sp>
      <p:pic>
        <p:nvPicPr>
          <p:cNvPr id="5" name="Content Placeholder 4" descr="A car made of blades of grass on white background.">
            <a:extLst>
              <a:ext uri="{FF2B5EF4-FFF2-40B4-BE49-F238E27FC236}">
                <a16:creationId xmlns:a16="http://schemas.microsoft.com/office/drawing/2014/main" id="{B5098AE4-92FB-4124-99E3-8512464BBE8C}"/>
              </a:ext>
            </a:extLst>
          </p:cNvPr>
          <p:cNvPicPr>
            <a:picLocks noGrp="1" noChangeAspect="1"/>
          </p:cNvPicPr>
          <p:nvPr>
            <p:ph sz="half" idx="1"/>
          </p:nvPr>
        </p:nvPicPr>
        <p:blipFill>
          <a:blip r:embed="rId3"/>
          <a:srcRect l="30056" r="14671" b="1"/>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C46D1FEA-08A3-8154-35A4-21C6FCD8AFD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Car Body Styles</a:t>
            </a:r>
          </a:p>
          <a:p>
            <a:pPr marL="0" lvl="1" indent="0">
              <a:buNone/>
            </a:pPr>
            <a:r>
              <a:rPr lang="en-US" sz="1400"/>
              <a:t>Different car body styles, such as sedans, SUVs, and coupes, can significantly affect the pricing of vehicles in the market.</a:t>
            </a:r>
          </a:p>
          <a:p>
            <a:pPr marL="0" indent="0">
              <a:spcBef>
                <a:spcPts val="2500"/>
              </a:spcBef>
              <a:buNone/>
            </a:pPr>
            <a:r>
              <a:rPr lang="en-US" sz="1400" b="1"/>
              <a:t>Engine Types</a:t>
            </a:r>
          </a:p>
          <a:p>
            <a:pPr marL="0" lvl="1" indent="0">
              <a:buNone/>
            </a:pPr>
            <a:r>
              <a:rPr lang="en-US" sz="1400"/>
              <a:t>The type of engine, including electric, hybrid, and gasoline, influences vehicle prices due to performance and efficiency.</a:t>
            </a:r>
          </a:p>
          <a:p>
            <a:pPr marL="0" indent="0">
              <a:spcBef>
                <a:spcPts val="2500"/>
              </a:spcBef>
              <a:buNone/>
            </a:pPr>
            <a:r>
              <a:rPr lang="en-US" sz="1400" b="1"/>
              <a:t>Price Correlations</a:t>
            </a:r>
          </a:p>
          <a:p>
            <a:pPr marL="0" lvl="1" indent="0">
              <a:buNone/>
            </a:pPr>
            <a:r>
              <a:rPr lang="en-US" sz="1400"/>
              <a:t>Understanding how body styles and engine types correlate with pricing is crucial for effective market analysis and consumer choices.</a:t>
            </a:r>
          </a:p>
        </p:txBody>
      </p:sp>
    </p:spTree>
    <p:extLst>
      <p:ext uri="{BB962C8B-B14F-4D97-AF65-F5344CB8AC3E}">
        <p14:creationId xmlns:p14="http://schemas.microsoft.com/office/powerpoint/2010/main" val="2728109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1B43-387A-A155-CFE5-E3C278839E3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Correlation Between Features and Value</a:t>
            </a:r>
          </a:p>
        </p:txBody>
      </p:sp>
      <p:pic>
        <p:nvPicPr>
          <p:cNvPr id="5" name="Content Placeholder 4" descr="Real Estate and business.">
            <a:extLst>
              <a:ext uri="{FF2B5EF4-FFF2-40B4-BE49-F238E27FC236}">
                <a16:creationId xmlns:a16="http://schemas.microsoft.com/office/drawing/2014/main" id="{40BE911E-DA54-40D9-9EFD-46C7E0D437A5}"/>
              </a:ext>
            </a:extLst>
          </p:cNvPr>
          <p:cNvPicPr>
            <a:picLocks noGrp="1" noChangeAspect="1"/>
          </p:cNvPicPr>
          <p:nvPr>
            <p:ph sz="half" idx="1"/>
          </p:nvPr>
        </p:nvPicPr>
        <p:blipFill>
          <a:blip r:embed="rId3"/>
          <a:srcRect r="17504" b="1"/>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6CBA6235-E8BA-215B-E0F7-AEF016D509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Vehicle Features Overview</a:t>
            </a:r>
          </a:p>
          <a:p>
            <a:pPr marL="0" lvl="1" indent="0">
              <a:buNone/>
            </a:pPr>
            <a:r>
              <a:rPr lang="en-US" sz="1400"/>
              <a:t>Understanding various features of vehicles such as safety, performance, and technology is crucial for assessing their market value.</a:t>
            </a:r>
          </a:p>
          <a:p>
            <a:pPr marL="0" indent="0">
              <a:spcBef>
                <a:spcPts val="2500"/>
              </a:spcBef>
              <a:buNone/>
            </a:pPr>
            <a:r>
              <a:rPr lang="en-US" sz="1400" b="1"/>
              <a:t>Market Value Assessment</a:t>
            </a:r>
          </a:p>
          <a:p>
            <a:pPr marL="0" lvl="1" indent="0">
              <a:buNone/>
            </a:pPr>
            <a:r>
              <a:rPr lang="en-US" sz="1400"/>
              <a:t>Analyzing how specific features impact the market value of vehicles can benefit consumers and manufacturers in making informed decisions.</a:t>
            </a:r>
          </a:p>
          <a:p>
            <a:pPr marL="0" indent="0">
              <a:spcBef>
                <a:spcPts val="2500"/>
              </a:spcBef>
              <a:buNone/>
            </a:pPr>
            <a:r>
              <a:rPr lang="en-US" sz="1400" b="1"/>
              <a:t>Consumer and Manufacturer Insights</a:t>
            </a:r>
          </a:p>
          <a:p>
            <a:pPr marL="0" lvl="1" indent="0">
              <a:buNone/>
            </a:pPr>
            <a:r>
              <a:rPr lang="en-US" sz="1400"/>
              <a:t>Identifying trends between features and value helps both consumers in their purchases and manufacturers in their designs.</a:t>
            </a:r>
          </a:p>
        </p:txBody>
      </p:sp>
    </p:spTree>
    <p:extLst>
      <p:ext uri="{BB962C8B-B14F-4D97-AF65-F5344CB8AC3E}">
        <p14:creationId xmlns:p14="http://schemas.microsoft.com/office/powerpoint/2010/main" val="206437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85B6-0B5F-910D-FB5C-2BACA75C6896}"/>
              </a:ext>
            </a:extLst>
          </p:cNvPr>
          <p:cNvSpPr>
            <a:spLocks noGrp="1"/>
          </p:cNvSpPr>
          <p:nvPr>
            <p:ph type="ctrTitle"/>
          </p:nvPr>
        </p:nvSpPr>
        <p:spPr>
          <a:xfrm>
            <a:off x="559219" y="1115844"/>
            <a:ext cx="7680960" cy="4631911"/>
          </a:xfrm>
        </p:spPr>
        <p:txBody>
          <a:bodyPr anchor="b">
            <a:normAutofit/>
          </a:bodyPr>
          <a:lstStyle/>
          <a:p>
            <a:r>
              <a:rPr lang="en-US" sz="6500"/>
              <a:t>Correlation Analysis: Unveiling Relationships</a:t>
            </a:r>
          </a:p>
        </p:txBody>
      </p:sp>
    </p:spTree>
    <p:extLst>
      <p:ext uri="{BB962C8B-B14F-4D97-AF65-F5344CB8AC3E}">
        <p14:creationId xmlns:p14="http://schemas.microsoft.com/office/powerpoint/2010/main" val="59244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FC55-25EC-350B-5048-A516D2314167}"/>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2800"/>
              <a:t>Example: Positive Correlation Between Engine Size and Horsepower</a:t>
            </a:r>
          </a:p>
        </p:txBody>
      </p:sp>
      <p:sp>
        <p:nvSpPr>
          <p:cNvPr id="4" name="Content Placeholder 3">
            <a:extLst>
              <a:ext uri="{FF2B5EF4-FFF2-40B4-BE49-F238E27FC236}">
                <a16:creationId xmlns:a16="http://schemas.microsoft.com/office/drawing/2014/main" id="{6208EEFC-28E7-07D0-F9ED-DF40008DE3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Understanding Engine Size</a:t>
            </a:r>
          </a:p>
          <a:p>
            <a:pPr marL="0" lvl="1" indent="0">
              <a:buNone/>
            </a:pPr>
            <a:r>
              <a:rPr lang="en-US" sz="1400"/>
              <a:t>Engine size, measured in liters, influences the amount of fuel and air mixture for combustion, affecting overall power output.</a:t>
            </a:r>
          </a:p>
          <a:p>
            <a:pPr marL="0" indent="0">
              <a:spcBef>
                <a:spcPts val="2500"/>
              </a:spcBef>
              <a:buNone/>
            </a:pPr>
            <a:r>
              <a:rPr lang="en-US" sz="1400" b="1"/>
              <a:t>Horsepower Explained</a:t>
            </a:r>
          </a:p>
          <a:p>
            <a:pPr marL="0" lvl="1" indent="0">
              <a:buNone/>
            </a:pPr>
            <a:r>
              <a:rPr lang="en-US" sz="1400"/>
              <a:t>Horsepower is a measure of the engine's power and performance capabilities, directly tied to its size and design.</a:t>
            </a:r>
          </a:p>
          <a:p>
            <a:pPr marL="0" indent="0">
              <a:spcBef>
                <a:spcPts val="2500"/>
              </a:spcBef>
              <a:buNone/>
            </a:pPr>
            <a:r>
              <a:rPr lang="en-US" sz="1400" b="1"/>
              <a:t>Impact on Vehicle Performance</a:t>
            </a:r>
          </a:p>
          <a:p>
            <a:pPr marL="0" lvl="1" indent="0">
              <a:buNone/>
            </a:pPr>
            <a:r>
              <a:rPr lang="en-US" sz="1400"/>
              <a:t>Larger engines typically produce more horsepower, leading to enhanced acceleration and overall vehicle performance.</a:t>
            </a:r>
          </a:p>
        </p:txBody>
      </p:sp>
      <p:pic>
        <p:nvPicPr>
          <p:cNvPr id="5" name="Content Placeholder 4" descr="car engine">
            <a:extLst>
              <a:ext uri="{FF2B5EF4-FFF2-40B4-BE49-F238E27FC236}">
                <a16:creationId xmlns:a16="http://schemas.microsoft.com/office/drawing/2014/main" id="{3864E1C0-759C-474F-9890-4C8AFD36954B}"/>
              </a:ext>
            </a:extLst>
          </p:cNvPr>
          <p:cNvPicPr>
            <a:picLocks noGrp="1" noChangeAspect="1"/>
          </p:cNvPicPr>
          <p:nvPr>
            <p:ph sz="half" idx="1"/>
          </p:nvPr>
        </p:nvPicPr>
        <p:blipFill>
          <a:blip r:embed="rId3"/>
          <a:srcRect l="10558" r="19807" b="-3"/>
          <a:stretch/>
        </p:blipFill>
        <p:spPr>
          <a:xfrm>
            <a:off x="7776429" y="914400"/>
            <a:ext cx="4414591" cy="5357106"/>
          </a:xfrm>
          <a:prstGeom prst="rect">
            <a:avLst/>
          </a:prstGeom>
        </p:spPr>
      </p:pic>
    </p:spTree>
    <p:extLst>
      <p:ext uri="{BB962C8B-B14F-4D97-AF65-F5344CB8AC3E}">
        <p14:creationId xmlns:p14="http://schemas.microsoft.com/office/powerpoint/2010/main" val="318303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F23A2-EEF3-2F22-CC89-6BA50F1FBB39}"/>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Visual: Simplified Correlation Heatmap</a:t>
            </a:r>
          </a:p>
        </p:txBody>
      </p:sp>
      <p:pic>
        <p:nvPicPr>
          <p:cNvPr id="5" name="Content Placeholder 4" descr="Photograph of illuminated red and green balls.">
            <a:extLst>
              <a:ext uri="{FF2B5EF4-FFF2-40B4-BE49-F238E27FC236}">
                <a16:creationId xmlns:a16="http://schemas.microsoft.com/office/drawing/2014/main" id="{1F01AEB7-27C8-490C-AA91-57775C4873CB}"/>
              </a:ext>
            </a:extLst>
          </p:cNvPr>
          <p:cNvPicPr>
            <a:picLocks noGrp="1" noChangeAspect="1"/>
          </p:cNvPicPr>
          <p:nvPr>
            <p:ph sz="half" idx="1"/>
          </p:nvPr>
        </p:nvPicPr>
        <p:blipFill>
          <a:blip r:embed="rId3"/>
          <a:srcRect l="23922" r="21012"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2080B61A-2083-F717-D6CD-20CD354630C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Purpose of Heatmap</a:t>
            </a:r>
          </a:p>
          <a:p>
            <a:pPr marL="0" lvl="1" indent="0">
              <a:buNone/>
            </a:pPr>
            <a:r>
              <a:rPr lang="en-US" sz="1400"/>
              <a:t>The heatmap visually represents the correlation between numerical features, making complex data relationships easier to understand.</a:t>
            </a:r>
          </a:p>
          <a:p>
            <a:pPr marL="0" indent="0">
              <a:spcBef>
                <a:spcPts val="2500"/>
              </a:spcBef>
              <a:buNone/>
            </a:pPr>
            <a:r>
              <a:rPr lang="en-US" sz="1400" b="1"/>
              <a:t>Key Numerical Features</a:t>
            </a:r>
          </a:p>
          <a:p>
            <a:pPr marL="0" lvl="1" indent="0">
              <a:buNone/>
            </a:pPr>
            <a:r>
              <a:rPr lang="en-US" sz="1400"/>
              <a:t>It highlights the key numerical features analyzed, helping viewers identify patterns and correlations at a glance.</a:t>
            </a:r>
          </a:p>
          <a:p>
            <a:pPr marL="0" indent="0">
              <a:spcBef>
                <a:spcPts val="2500"/>
              </a:spcBef>
              <a:buNone/>
            </a:pPr>
            <a:r>
              <a:rPr lang="en-US" sz="1400" b="1"/>
              <a:t>Analysis Overview</a:t>
            </a:r>
          </a:p>
          <a:p>
            <a:pPr marL="0" lvl="1" indent="0">
              <a:buNone/>
            </a:pPr>
            <a:r>
              <a:rPr lang="en-US" sz="1400"/>
              <a:t>This overview serves as a quick reference for understanding how different features relate to one another in the dataset.</a:t>
            </a:r>
          </a:p>
        </p:txBody>
      </p:sp>
    </p:spTree>
    <p:extLst>
      <p:ext uri="{BB962C8B-B14F-4D97-AF65-F5344CB8AC3E}">
        <p14:creationId xmlns:p14="http://schemas.microsoft.com/office/powerpoint/2010/main" val="1472979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44B3-8EDB-5F00-5C45-94AEAD8B4F0E}"/>
              </a:ext>
            </a:extLst>
          </p:cNvPr>
          <p:cNvSpPr>
            <a:spLocks noGrp="1"/>
          </p:cNvSpPr>
          <p:nvPr>
            <p:ph type="ctrTitle"/>
          </p:nvPr>
        </p:nvSpPr>
        <p:spPr>
          <a:xfrm>
            <a:off x="559219" y="1115844"/>
            <a:ext cx="7680960" cy="4631911"/>
          </a:xfrm>
        </p:spPr>
        <p:txBody>
          <a:bodyPr anchor="b">
            <a:normAutofit/>
          </a:bodyPr>
          <a:lstStyle/>
          <a:p>
            <a:r>
              <a:rPr lang="en-US" sz="6500"/>
              <a:t>Linear Regression Modeling: Predicting the Price</a:t>
            </a:r>
          </a:p>
        </p:txBody>
      </p:sp>
    </p:spTree>
    <p:extLst>
      <p:ext uri="{BB962C8B-B14F-4D97-AF65-F5344CB8AC3E}">
        <p14:creationId xmlns:p14="http://schemas.microsoft.com/office/powerpoint/2010/main" val="1729077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5377-8D5B-D458-589A-6826AB27F8DD}"/>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Linear Regression Model of Car Price Based on Features</a:t>
            </a:r>
          </a:p>
        </p:txBody>
      </p:sp>
      <p:sp>
        <p:nvSpPr>
          <p:cNvPr id="4" name="Content Placeholder 3">
            <a:extLst>
              <a:ext uri="{FF2B5EF4-FFF2-40B4-BE49-F238E27FC236}">
                <a16:creationId xmlns:a16="http://schemas.microsoft.com/office/drawing/2014/main" id="{46F5383D-E52A-717A-6853-B0FD9FCBD8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Predicting Car Prices</a:t>
            </a:r>
          </a:p>
          <a:p>
            <a:pPr marL="0" lvl="1" indent="0">
              <a:buNone/>
            </a:pPr>
            <a:r>
              <a:rPr lang="en-US" sz="1400"/>
              <a:t>The linear regression model helps in predicting car prices by analyzing key features such as mileage, age, and brand.</a:t>
            </a:r>
          </a:p>
          <a:p>
            <a:pPr marL="0" indent="0">
              <a:spcBef>
                <a:spcPts val="2500"/>
              </a:spcBef>
              <a:buNone/>
            </a:pPr>
            <a:r>
              <a:rPr lang="en-US" sz="1400" b="1"/>
              <a:t>Understanding Price Dynamics</a:t>
            </a:r>
          </a:p>
          <a:p>
            <a:pPr marL="0" lvl="1" indent="0">
              <a:buNone/>
            </a:pPr>
            <a:r>
              <a:rPr lang="en-US" sz="1400"/>
              <a:t>This model provides a framework to understand how various features influence car prices and market trends.</a:t>
            </a:r>
          </a:p>
        </p:txBody>
      </p:sp>
      <p:pic>
        <p:nvPicPr>
          <p:cNvPr id="5" name="Content Placeholder 4" descr="Red sports car having wheel tracks in the form of Dollar sign. Abstract for luxury spending concept.">
            <a:extLst>
              <a:ext uri="{FF2B5EF4-FFF2-40B4-BE49-F238E27FC236}">
                <a16:creationId xmlns:a16="http://schemas.microsoft.com/office/drawing/2014/main" id="{5CD087E4-A2F7-431A-B257-F590D5EFF5AE}"/>
              </a:ext>
            </a:extLst>
          </p:cNvPr>
          <p:cNvPicPr>
            <a:picLocks noGrp="1" noChangeAspect="1"/>
          </p:cNvPicPr>
          <p:nvPr>
            <p:ph sz="half" idx="1"/>
          </p:nvPr>
        </p:nvPicPr>
        <p:blipFill>
          <a:blip r:embed="rId3"/>
          <a:srcRect l="18695" r="2" b="2"/>
          <a:stretch/>
        </p:blipFill>
        <p:spPr>
          <a:xfrm>
            <a:off x="5671128" y="914399"/>
            <a:ext cx="6520872" cy="5353521"/>
          </a:xfrm>
          <a:prstGeom prst="rect">
            <a:avLst/>
          </a:prstGeom>
        </p:spPr>
      </p:pic>
    </p:spTree>
    <p:extLst>
      <p:ext uri="{BB962C8B-B14F-4D97-AF65-F5344CB8AC3E}">
        <p14:creationId xmlns:p14="http://schemas.microsoft.com/office/powerpoint/2010/main" val="3518195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F2EBF-C291-F6E4-6C98-BC3BF3D48685}"/>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4000" b="1"/>
              <a:t>Our Automotive Journey</a:t>
            </a:r>
          </a:p>
        </p:txBody>
      </p:sp>
      <p:pic>
        <p:nvPicPr>
          <p:cNvPr id="5" name="Content Placeholder 4" descr="Autonomous self drive vehicle">
            <a:extLst>
              <a:ext uri="{FF2B5EF4-FFF2-40B4-BE49-F238E27FC236}">
                <a16:creationId xmlns:a16="http://schemas.microsoft.com/office/drawing/2014/main" id="{E585E1AB-DCD6-4B21-A529-AC2234FE4A26}"/>
              </a:ext>
            </a:extLst>
          </p:cNvPr>
          <p:cNvPicPr>
            <a:picLocks noGrp="1" noChangeAspect="1"/>
          </p:cNvPicPr>
          <p:nvPr>
            <p:ph sz="half" idx="1"/>
          </p:nvPr>
        </p:nvPicPr>
        <p:blipFill>
          <a:blip r:embed="rId3"/>
          <a:srcRect l="25121" r="28474"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9209819-F18A-D412-1648-4EE8877F554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Data Analysis</a:t>
            </a:r>
          </a:p>
          <a:p>
            <a:pPr marL="0" lvl="1" indent="0">
              <a:buNone/>
            </a:pPr>
            <a:r>
              <a:rPr lang="en-US" sz="1400"/>
              <a:t>Data analysis plays a crucial role in understanding vehicle performance and characteristics, impacting decision-making in the automotive industry.</a:t>
            </a:r>
          </a:p>
          <a:p>
            <a:pPr marL="0" indent="0">
              <a:spcBef>
                <a:spcPts val="2500"/>
              </a:spcBef>
              <a:buNone/>
            </a:pPr>
            <a:r>
              <a:rPr lang="en-US" sz="1400" b="1"/>
              <a:t>Car Identities</a:t>
            </a:r>
          </a:p>
          <a:p>
            <a:pPr marL="0" lvl="1" indent="0">
              <a:buNone/>
            </a:pPr>
            <a:r>
              <a:rPr lang="en-US" sz="1400"/>
              <a:t>Understanding car identities helps manufacturers and consumers differentiate vehicles, enhancing brand recognition and customer loyalty.</a:t>
            </a:r>
          </a:p>
          <a:p>
            <a:pPr marL="0" indent="0">
              <a:spcBef>
                <a:spcPts val="2500"/>
              </a:spcBef>
              <a:buNone/>
            </a:pPr>
            <a:r>
              <a:rPr lang="en-US" sz="1400" b="1"/>
              <a:t>Market Value Insights</a:t>
            </a:r>
          </a:p>
          <a:p>
            <a:pPr marL="0" lvl="1" indent="0">
              <a:buNone/>
            </a:pPr>
            <a:r>
              <a:rPr lang="en-US" sz="1400"/>
              <a:t>Uncovering market value insights allows stakeholders to make informed decisions on pricing, sales strategies, and investments within the automotive sector.</a:t>
            </a:r>
          </a:p>
        </p:txBody>
      </p:sp>
    </p:spTree>
    <p:extLst>
      <p:ext uri="{BB962C8B-B14F-4D97-AF65-F5344CB8AC3E}">
        <p14:creationId xmlns:p14="http://schemas.microsoft.com/office/powerpoint/2010/main" val="2285769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7346-C511-5A43-1E08-09CF10F1793A}"/>
              </a:ext>
            </a:extLst>
          </p:cNvPr>
          <p:cNvSpPr>
            <a:spLocks noGrp="1"/>
          </p:cNvSpPr>
          <p:nvPr>
            <p:ph type="title"/>
          </p:nvPr>
        </p:nvSpPr>
        <p:spPr>
          <a:xfrm>
            <a:off x="640080" y="914400"/>
            <a:ext cx="3412998" cy="1839433"/>
          </a:xfrm>
        </p:spPr>
        <p:txBody>
          <a:bodyPr>
            <a:normAutofit/>
          </a:bodyPr>
          <a:lstStyle/>
          <a:p>
            <a:pPr>
              <a:lnSpc>
                <a:spcPct val="90000"/>
              </a:lnSpc>
            </a:pPr>
            <a:r>
              <a:rPr lang="en-US" sz="3100"/>
              <a:t>Feature Contributions to Price Understanding</a:t>
            </a:r>
          </a:p>
        </p:txBody>
      </p:sp>
      <p:graphicFrame>
        <p:nvGraphicFramePr>
          <p:cNvPr id="4" name="Content Placeholder 4">
            <a:extLst>
              <a:ext uri="{FF2B5EF4-FFF2-40B4-BE49-F238E27FC236}">
                <a16:creationId xmlns:a16="http://schemas.microsoft.com/office/drawing/2014/main" id="{565846B9-3566-4DFF-A458-572387F59906}"/>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37232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1762-156E-D2A3-A664-E3011D7E4004}"/>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Visual: Linear Regression Equation or Sample Prediction</a:t>
            </a:r>
          </a:p>
        </p:txBody>
      </p:sp>
      <p:pic>
        <p:nvPicPr>
          <p:cNvPr id="5" name="Content Placeholder 4" descr="Financial graphs on a dark display">
            <a:extLst>
              <a:ext uri="{FF2B5EF4-FFF2-40B4-BE49-F238E27FC236}">
                <a16:creationId xmlns:a16="http://schemas.microsoft.com/office/drawing/2014/main" id="{CA18DBE8-6443-415C-87E6-8794EBEB16DF}"/>
              </a:ext>
            </a:extLst>
          </p:cNvPr>
          <p:cNvPicPr>
            <a:picLocks noGrp="1" noChangeAspect="1"/>
          </p:cNvPicPr>
          <p:nvPr>
            <p:ph sz="half" idx="1"/>
          </p:nvPr>
        </p:nvPicPr>
        <p:blipFill>
          <a:blip r:embed="rId3"/>
          <a:srcRect l="21533" r="26905"/>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3B1B4AD3-55BB-8A84-AAA0-4B221BF2F0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Linear Regression Basics</a:t>
            </a:r>
          </a:p>
          <a:p>
            <a:pPr marL="0" lvl="1" indent="0">
              <a:buNone/>
            </a:pPr>
            <a:r>
              <a:rPr lang="en-US" sz="1400"/>
              <a:t>Linear regression is a statistical method used for predicting outcomes based on linear relationships between variables.</a:t>
            </a:r>
          </a:p>
          <a:p>
            <a:pPr marL="0" indent="0">
              <a:spcBef>
                <a:spcPts val="2500"/>
              </a:spcBef>
              <a:buNone/>
            </a:pPr>
            <a:r>
              <a:rPr lang="en-US" sz="1400" b="1"/>
              <a:t>Practical Applications</a:t>
            </a:r>
          </a:p>
          <a:p>
            <a:pPr marL="0" lvl="1" indent="0">
              <a:buNone/>
            </a:pPr>
            <a:r>
              <a:rPr lang="en-US" sz="1400"/>
              <a:t>Linear regression has various applications, including finance, marketing, and social sciences for making informed decisions.</a:t>
            </a:r>
          </a:p>
          <a:p>
            <a:pPr marL="0" indent="0">
              <a:spcBef>
                <a:spcPts val="2500"/>
              </a:spcBef>
              <a:buNone/>
            </a:pPr>
            <a:r>
              <a:rPr lang="en-US" sz="1400" b="1"/>
              <a:t>Sample Prediction</a:t>
            </a:r>
          </a:p>
          <a:p>
            <a:pPr marL="0" lvl="1" indent="0">
              <a:buNone/>
            </a:pPr>
            <a:r>
              <a:rPr lang="en-US" sz="1400"/>
              <a:t>A sample prediction is demonstrated using the linear regression model, showcasing how predictions are made from data.</a:t>
            </a:r>
          </a:p>
        </p:txBody>
      </p:sp>
    </p:spTree>
    <p:extLst>
      <p:ext uri="{BB962C8B-B14F-4D97-AF65-F5344CB8AC3E}">
        <p14:creationId xmlns:p14="http://schemas.microsoft.com/office/powerpoint/2010/main" val="934561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8686-9FC9-0FF6-65FC-EA14AEF1D5ED}"/>
              </a:ext>
            </a:extLst>
          </p:cNvPr>
          <p:cNvSpPr>
            <a:spLocks noGrp="1"/>
          </p:cNvSpPr>
          <p:nvPr>
            <p:ph type="ctrTitle"/>
          </p:nvPr>
        </p:nvSpPr>
        <p:spPr>
          <a:xfrm>
            <a:off x="559219" y="1115844"/>
            <a:ext cx="7680960" cy="4631911"/>
          </a:xfrm>
        </p:spPr>
        <p:txBody>
          <a:bodyPr anchor="b">
            <a:normAutofit/>
          </a:bodyPr>
          <a:lstStyle/>
          <a:p>
            <a:r>
              <a:rPr lang="en-US" sz="6500"/>
              <a:t>Model Summary</a:t>
            </a:r>
          </a:p>
        </p:txBody>
      </p:sp>
    </p:spTree>
    <p:extLst>
      <p:ext uri="{BB962C8B-B14F-4D97-AF65-F5344CB8AC3E}">
        <p14:creationId xmlns:p14="http://schemas.microsoft.com/office/powerpoint/2010/main" val="58395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6890-55DD-E394-73D4-3027475BE565}"/>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Key Metrics: R-Squared, Coefficients, P-Values</a:t>
            </a:r>
          </a:p>
        </p:txBody>
      </p:sp>
      <p:pic>
        <p:nvPicPr>
          <p:cNvPr id="5" name="Content Placeholder 4" descr="Graph with arrows moving up.">
            <a:extLst>
              <a:ext uri="{FF2B5EF4-FFF2-40B4-BE49-F238E27FC236}">
                <a16:creationId xmlns:a16="http://schemas.microsoft.com/office/drawing/2014/main" id="{8A3084ED-A272-48B0-8A82-5B588CF3FFBB}"/>
              </a:ext>
            </a:extLst>
          </p:cNvPr>
          <p:cNvPicPr>
            <a:picLocks noGrp="1" noChangeAspect="1"/>
          </p:cNvPicPr>
          <p:nvPr>
            <p:ph sz="half" idx="1"/>
          </p:nvPr>
        </p:nvPicPr>
        <p:blipFill>
          <a:blip r:embed="rId3"/>
          <a:srcRect l="16883" r="33618"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48865423-9319-4C30-4C63-7DF0CEC0BC2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Understanding R-Squared</a:t>
            </a:r>
          </a:p>
          <a:p>
            <a:pPr marL="0" lvl="1" indent="0">
              <a:buNone/>
            </a:pPr>
            <a:r>
              <a:rPr lang="en-US" sz="1400"/>
              <a:t>The R-squared value measures how well the independent variables explain the variability of the dependent variable in the model.</a:t>
            </a:r>
          </a:p>
          <a:p>
            <a:pPr marL="0" indent="0">
              <a:spcBef>
                <a:spcPts val="2500"/>
              </a:spcBef>
              <a:buNone/>
            </a:pPr>
            <a:r>
              <a:rPr lang="en-US" sz="1400" b="1"/>
              <a:t>Coefficients Insights</a:t>
            </a:r>
          </a:p>
          <a:p>
            <a:pPr marL="0" lvl="1" indent="0">
              <a:buNone/>
            </a:pPr>
            <a:r>
              <a:rPr lang="en-US" sz="1400"/>
              <a:t>Coefficients represent the relationship between each predictor variable and the response variable, indicating their influence on the model's outcome.</a:t>
            </a:r>
          </a:p>
          <a:p>
            <a:pPr marL="0" indent="0">
              <a:spcBef>
                <a:spcPts val="2500"/>
              </a:spcBef>
              <a:buNone/>
            </a:pPr>
            <a:r>
              <a:rPr lang="en-US" sz="1400" b="1"/>
              <a:t>Importance of P-Values</a:t>
            </a:r>
          </a:p>
          <a:p>
            <a:pPr marL="0" lvl="1" indent="0">
              <a:buNone/>
            </a:pPr>
            <a:r>
              <a:rPr lang="en-US" sz="1400"/>
              <a:t>P-values help determine the statistical significance of each coefficient, guiding us to understand the reliability of the predictors.</a:t>
            </a:r>
          </a:p>
        </p:txBody>
      </p:sp>
    </p:spTree>
    <p:extLst>
      <p:ext uri="{BB962C8B-B14F-4D97-AF65-F5344CB8AC3E}">
        <p14:creationId xmlns:p14="http://schemas.microsoft.com/office/powerpoint/2010/main" val="316781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2425-14C6-BB14-5231-D7D44E635EC9}"/>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Model Fit and Feature Significance</a:t>
            </a:r>
          </a:p>
        </p:txBody>
      </p:sp>
      <p:pic>
        <p:nvPicPr>
          <p:cNvPr id="5" name="Content Placeholder 4" descr="http://teekid.com/istockphoto/banner/banner3.jpg">
            <a:extLst>
              <a:ext uri="{FF2B5EF4-FFF2-40B4-BE49-F238E27FC236}">
                <a16:creationId xmlns:a16="http://schemas.microsoft.com/office/drawing/2014/main" id="{95A38E37-9E46-4578-856A-37785F76278E}"/>
              </a:ext>
            </a:extLst>
          </p:cNvPr>
          <p:cNvPicPr>
            <a:picLocks noGrp="1" noChangeAspect="1"/>
          </p:cNvPicPr>
          <p:nvPr>
            <p:ph sz="half" idx="1"/>
          </p:nvPr>
        </p:nvPicPr>
        <p:blipFill>
          <a:blip r:embed="rId3"/>
          <a:srcRect l="17502" r="1" b="1"/>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98E1413E-BE64-0FFB-A6E1-0CDE6B2BD6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Understanding Model Fit</a:t>
            </a:r>
          </a:p>
          <a:p>
            <a:pPr marL="0" lvl="1" indent="0">
              <a:buNone/>
            </a:pPr>
            <a:r>
              <a:rPr lang="en-US" sz="1400"/>
              <a:t>Model fit indicates how well our predictive model aligns with the actual data, crucial for reliable predictions.</a:t>
            </a:r>
          </a:p>
          <a:p>
            <a:pPr marL="0" indent="0">
              <a:spcBef>
                <a:spcPts val="2500"/>
              </a:spcBef>
              <a:buNone/>
            </a:pPr>
            <a:r>
              <a:rPr lang="en-US" sz="1400" b="1"/>
              <a:t>Feature Importance Analysis</a:t>
            </a:r>
          </a:p>
          <a:p>
            <a:pPr marL="0" lvl="1" indent="0">
              <a:buNone/>
            </a:pPr>
            <a:r>
              <a:rPr lang="en-US" sz="1400"/>
              <a:t>Analyzing feature significance helps identify which variables most impact price predictions, guiding better decision-making.</a:t>
            </a:r>
          </a:p>
          <a:p>
            <a:pPr marL="0" indent="0">
              <a:spcBef>
                <a:spcPts val="2500"/>
              </a:spcBef>
              <a:buNone/>
            </a:pPr>
            <a:r>
              <a:rPr lang="en-US" sz="1400" b="1"/>
              <a:t>Elements Influencing Predictions</a:t>
            </a:r>
          </a:p>
          <a:p>
            <a:pPr marL="0" lvl="1" indent="0">
              <a:buNone/>
            </a:pPr>
            <a:r>
              <a:rPr lang="en-US" sz="1400"/>
              <a:t>Understanding key elements influencing predictions allows for refining models and improving accuracy in future analyses.</a:t>
            </a:r>
          </a:p>
        </p:txBody>
      </p:sp>
    </p:spTree>
    <p:extLst>
      <p:ext uri="{BB962C8B-B14F-4D97-AF65-F5344CB8AC3E}">
        <p14:creationId xmlns:p14="http://schemas.microsoft.com/office/powerpoint/2010/main" val="3921460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6F6-7CCB-9B79-D0C7-6F016576C542}"/>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Additional Findings From Analysis</a:t>
            </a:r>
          </a:p>
        </p:txBody>
      </p:sp>
      <p:pic>
        <p:nvPicPr>
          <p:cNvPr id="5" name="Content Placeholder 4" descr="Autonomous self drive vehicle">
            <a:extLst>
              <a:ext uri="{FF2B5EF4-FFF2-40B4-BE49-F238E27FC236}">
                <a16:creationId xmlns:a16="http://schemas.microsoft.com/office/drawing/2014/main" id="{34A2F5B1-8D65-4433-8145-D6C3252F339E}"/>
              </a:ext>
            </a:extLst>
          </p:cNvPr>
          <p:cNvPicPr>
            <a:picLocks noGrp="1" noChangeAspect="1"/>
          </p:cNvPicPr>
          <p:nvPr>
            <p:ph sz="half" idx="1"/>
          </p:nvPr>
        </p:nvPicPr>
        <p:blipFill>
          <a:blip r:embed="rId3"/>
          <a:srcRect l="25121" r="28474"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B015E954-A94F-DDC1-44BA-7F38D5BE87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Market Insights</a:t>
            </a:r>
          </a:p>
          <a:p>
            <a:pPr marL="0" lvl="1" indent="0">
              <a:buNone/>
            </a:pPr>
            <a:r>
              <a:rPr lang="en-US" sz="1400"/>
              <a:t>Our analysis reveals key insights into market trends, consumer behavior, and competitive dynamics within the automotive sector.</a:t>
            </a:r>
          </a:p>
          <a:p>
            <a:pPr marL="0" indent="0">
              <a:spcBef>
                <a:spcPts val="2500"/>
              </a:spcBef>
              <a:buNone/>
            </a:pPr>
            <a:r>
              <a:rPr lang="en-US" sz="1400" b="1"/>
              <a:t>Consumer Behavior</a:t>
            </a:r>
          </a:p>
          <a:p>
            <a:pPr marL="0" lvl="1" indent="0">
              <a:buNone/>
            </a:pPr>
            <a:r>
              <a:rPr lang="en-US" sz="1400"/>
              <a:t>Understanding consumer preferences and behaviors is critical for navigating the automotive market effectively.</a:t>
            </a:r>
          </a:p>
          <a:p>
            <a:pPr marL="0" indent="0">
              <a:spcBef>
                <a:spcPts val="2500"/>
              </a:spcBef>
              <a:buNone/>
            </a:pPr>
            <a:r>
              <a:rPr lang="en-US" sz="1400" b="1"/>
              <a:t>Competitive Dynamics</a:t>
            </a:r>
          </a:p>
          <a:p>
            <a:pPr marL="0" lvl="1" indent="0">
              <a:buNone/>
            </a:pPr>
            <a:r>
              <a:rPr lang="en-US" sz="1400"/>
              <a:t>Our findings outline the competitive landscape in the automotive market, highlighting key players and their strategies.</a:t>
            </a:r>
          </a:p>
        </p:txBody>
      </p:sp>
    </p:spTree>
    <p:extLst>
      <p:ext uri="{BB962C8B-B14F-4D97-AF65-F5344CB8AC3E}">
        <p14:creationId xmlns:p14="http://schemas.microsoft.com/office/powerpoint/2010/main" val="3034722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9463-FA4F-2BD7-60FC-E0F0FA61C197}"/>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0B62574E-D6D3-E938-BB01-7944EE02C988}"/>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2758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AE63705-BDF6-FBA4-F493-3B11C5181A1E}"/>
              </a:ext>
            </a:extLst>
          </p:cNvPr>
          <p:cNvSpPr>
            <a:spLocks noGrp="1"/>
          </p:cNvSpPr>
          <p:nvPr>
            <p:ph type="title"/>
          </p:nvPr>
        </p:nvSpPr>
        <p:spPr>
          <a:xfrm>
            <a:off x="640080" y="914400"/>
            <a:ext cx="3412998" cy="1839433"/>
          </a:xfrm>
        </p:spPr>
        <p:txBody>
          <a:bodyPr>
            <a:normAutofit/>
          </a:bodyPr>
          <a:lstStyle/>
          <a:p>
            <a:r>
              <a:rPr lang="en-US" sz="3300"/>
              <a:t>Goal: Understanding Car Identity and Value</a:t>
            </a:r>
          </a:p>
        </p:txBody>
      </p:sp>
      <p:graphicFrame>
        <p:nvGraphicFramePr>
          <p:cNvPr id="4" name="Content Placeholder 4">
            <a:extLst>
              <a:ext uri="{FF2B5EF4-FFF2-40B4-BE49-F238E27FC236}">
                <a16:creationId xmlns:a16="http://schemas.microsoft.com/office/drawing/2014/main" id="{9C112832-C2E6-4849-9192-A035728BAF1B}"/>
              </a:ext>
            </a:extLst>
          </p:cNvPr>
          <p:cNvGraphicFramePr>
            <a:graphicFrameLocks noGrp="1"/>
          </p:cNvGraphicFramePr>
          <p:nvPr>
            <p:ph idx="1"/>
            <p:extLst>
              <p:ext uri="{D42A27DB-BD31-4B8C-83A1-F6EECF244321}">
                <p14:modId xmlns:p14="http://schemas.microsoft.com/office/powerpoint/2010/main" val="389107009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9210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24968-F73C-A79D-2EB6-AE792A16D022}"/>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a:t>Uncovering Stories Within the Data</a:t>
            </a:r>
          </a:p>
        </p:txBody>
      </p:sp>
      <p:sp>
        <p:nvSpPr>
          <p:cNvPr id="4" name="Content Placeholder 3">
            <a:extLst>
              <a:ext uri="{FF2B5EF4-FFF2-40B4-BE49-F238E27FC236}">
                <a16:creationId xmlns:a16="http://schemas.microsoft.com/office/drawing/2014/main" id="{68DA75AF-E4CA-D65A-74B7-59587D2797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Data as a Narrative</a:t>
            </a:r>
          </a:p>
          <a:p>
            <a:pPr marL="0" lvl="1" indent="0">
              <a:buNone/>
            </a:pPr>
            <a:r>
              <a:rPr lang="en-US" sz="1400"/>
              <a:t>Data transcends mere numbers, weaving a narrative that reflects the story behind each data point, especially in automotive history.</a:t>
            </a:r>
          </a:p>
          <a:p>
            <a:pPr marL="0" indent="0">
              <a:spcBef>
                <a:spcPts val="2500"/>
              </a:spcBef>
              <a:buNone/>
            </a:pPr>
            <a:r>
              <a:rPr lang="en-US" sz="1400" b="1"/>
              <a:t>Insights into History</a:t>
            </a:r>
          </a:p>
          <a:p>
            <a:pPr marL="0" lvl="1" indent="0">
              <a:buNone/>
            </a:pPr>
            <a:r>
              <a:rPr lang="en-US" sz="1400"/>
              <a:t>Each data point provides valuable insights into the history of a car, contributing to understanding its evolution and significance.</a:t>
            </a:r>
          </a:p>
          <a:p>
            <a:pPr marL="0" indent="0">
              <a:spcBef>
                <a:spcPts val="2500"/>
              </a:spcBef>
              <a:buNone/>
            </a:pPr>
            <a:r>
              <a:rPr lang="en-US" sz="1400" b="1"/>
              <a:t>Emotional Value of Data</a:t>
            </a:r>
          </a:p>
          <a:p>
            <a:pPr marL="0" lvl="1" indent="0">
              <a:buNone/>
            </a:pPr>
            <a:r>
              <a:rPr lang="en-US" sz="1400"/>
              <a:t>Data evokes emotions by highlighting the journey of a car, connecting the audience to its value and impact on lives.</a:t>
            </a:r>
          </a:p>
        </p:txBody>
      </p:sp>
      <p:pic>
        <p:nvPicPr>
          <p:cNvPr id="5" name="Content Placeholder 4" descr="Top view of cubes connected with black lines">
            <a:extLst>
              <a:ext uri="{FF2B5EF4-FFF2-40B4-BE49-F238E27FC236}">
                <a16:creationId xmlns:a16="http://schemas.microsoft.com/office/drawing/2014/main" id="{BCCB7AD6-0BD1-4484-8B5A-A03B7D728048}"/>
              </a:ext>
            </a:extLst>
          </p:cNvPr>
          <p:cNvPicPr>
            <a:picLocks noGrp="1" noChangeAspect="1"/>
          </p:cNvPicPr>
          <p:nvPr>
            <p:ph sz="half" idx="1"/>
          </p:nvPr>
        </p:nvPicPr>
        <p:blipFill>
          <a:blip r:embed="rId3"/>
          <a:srcRect l="23988" r="14208"/>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50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641CCC46-C065-34F8-0F42-8F00FF074600}"/>
              </a:ext>
            </a:extLst>
          </p:cNvPr>
          <p:cNvSpPr>
            <a:spLocks noGrp="1"/>
          </p:cNvSpPr>
          <p:nvPr>
            <p:ph type="ctrTitle"/>
          </p:nvPr>
        </p:nvSpPr>
        <p:spPr>
          <a:xfrm>
            <a:off x="559219" y="1115844"/>
            <a:ext cx="7680960" cy="4631911"/>
          </a:xfrm>
        </p:spPr>
        <p:txBody>
          <a:bodyPr anchor="b">
            <a:normAutofit/>
          </a:bodyPr>
          <a:lstStyle/>
          <a:p>
            <a:r>
              <a:rPr lang="en-US" sz="6500"/>
              <a:t>A Glimpse Under the Hood</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223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AE66A-BA92-B9F6-5BDC-02AA67E7EAF7}"/>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4000" b="1"/>
              <a:t>Initial Data Inspection</a:t>
            </a:r>
          </a:p>
        </p:txBody>
      </p:sp>
      <p:pic>
        <p:nvPicPr>
          <p:cNvPr id="5" name="Content Placeholder 4" descr="Magnifying glass showing decling performance">
            <a:extLst>
              <a:ext uri="{FF2B5EF4-FFF2-40B4-BE49-F238E27FC236}">
                <a16:creationId xmlns:a16="http://schemas.microsoft.com/office/drawing/2014/main" id="{4B051CFA-A753-4041-BCCA-E84C08DAFC71}"/>
              </a:ext>
            </a:extLst>
          </p:cNvPr>
          <p:cNvPicPr>
            <a:picLocks noGrp="1" noChangeAspect="1"/>
          </p:cNvPicPr>
          <p:nvPr>
            <p:ph sz="half" idx="1"/>
          </p:nvPr>
        </p:nvPicPr>
        <p:blipFill>
          <a:blip r:embed="rId3"/>
          <a:srcRect l="5545" r="39388"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1D7486B-45D8-9635-AFA1-37FD7A1129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Understanding Data Structure</a:t>
            </a:r>
          </a:p>
          <a:p>
            <a:pPr marL="0" lvl="1" indent="0">
              <a:buNone/>
            </a:pPr>
            <a:r>
              <a:rPr lang="en-US" sz="1400"/>
              <a:t>An initial inspection allows us to identify the structure of the dataset, including rows, columns, and data types.</a:t>
            </a:r>
          </a:p>
          <a:p>
            <a:pPr marL="0" indent="0">
              <a:spcBef>
                <a:spcPts val="2500"/>
              </a:spcBef>
              <a:buNone/>
            </a:pPr>
            <a:r>
              <a:rPr lang="en-US" sz="1400" b="1"/>
              <a:t>Assessing Completeness</a:t>
            </a:r>
          </a:p>
          <a:p>
            <a:pPr marL="0" lvl="1" indent="0">
              <a:buNone/>
            </a:pPr>
            <a:r>
              <a:rPr lang="en-US" sz="1400"/>
              <a:t>We evaluate the completeness of the data to identify any missing values or gaps that may affect analysis.</a:t>
            </a:r>
          </a:p>
          <a:p>
            <a:pPr marL="0" indent="0">
              <a:spcBef>
                <a:spcPts val="2500"/>
              </a:spcBef>
              <a:buNone/>
            </a:pPr>
            <a:r>
              <a:rPr lang="en-US" sz="1400" b="1"/>
              <a:t>Evaluating Relevance</a:t>
            </a:r>
          </a:p>
          <a:p>
            <a:pPr marL="0" lvl="1" indent="0">
              <a:buNone/>
            </a:pPr>
            <a:r>
              <a:rPr lang="en-US" sz="1400"/>
              <a:t>Determining the relevance of the data ensures that our analysis aligns with the intended goals and objectives.</a:t>
            </a:r>
          </a:p>
        </p:txBody>
      </p:sp>
    </p:spTree>
    <p:extLst>
      <p:ext uri="{BB962C8B-B14F-4D97-AF65-F5344CB8AC3E}">
        <p14:creationId xmlns:p14="http://schemas.microsoft.com/office/powerpoint/2010/main" val="2530120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796FCD3-238F-22DF-7491-1B5CAC1C018D}"/>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100000"/>
              </a:lnSpc>
            </a:pPr>
            <a:r>
              <a:rPr lang="en-US" sz="4000" b="1"/>
              <a:t>Examples of Car Characteristics</a:t>
            </a:r>
          </a:p>
        </p:txBody>
      </p:sp>
      <p:pic>
        <p:nvPicPr>
          <p:cNvPr id="5" name="Content Placeholder 4" descr="A car made of blades of grass on white background.">
            <a:extLst>
              <a:ext uri="{FF2B5EF4-FFF2-40B4-BE49-F238E27FC236}">
                <a16:creationId xmlns:a16="http://schemas.microsoft.com/office/drawing/2014/main" id="{6FC5EDA3-8A2A-4EF5-8187-899F73A050B4}"/>
              </a:ext>
            </a:extLst>
          </p:cNvPr>
          <p:cNvPicPr>
            <a:picLocks noGrp="1" noChangeAspect="1"/>
          </p:cNvPicPr>
          <p:nvPr>
            <p:ph sz="half" idx="1"/>
          </p:nvPr>
        </p:nvPicPr>
        <p:blipFill>
          <a:blip r:embed="rId3"/>
          <a:srcRect l="10163" r="-2" b="-2"/>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BDCBDC0-94B1-BCF4-D2A7-DBAEF1CCE8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Make of the Car</a:t>
            </a:r>
          </a:p>
          <a:p>
            <a:pPr marL="0" lvl="1" indent="0">
              <a:buNone/>
            </a:pPr>
            <a:r>
              <a:rPr lang="en-US" sz="1400"/>
              <a:t>The make of a car refers to the manufacturer brand, which influences the vehicle's features, performance, and image.</a:t>
            </a:r>
          </a:p>
          <a:p>
            <a:pPr marL="0" indent="0">
              <a:spcBef>
                <a:spcPts val="2500"/>
              </a:spcBef>
              <a:buNone/>
            </a:pPr>
            <a:r>
              <a:rPr lang="en-US" sz="1400" b="1"/>
              <a:t>Model Variations</a:t>
            </a:r>
          </a:p>
          <a:p>
            <a:pPr marL="0" lvl="1" indent="0">
              <a:buNone/>
            </a:pPr>
            <a:r>
              <a:rPr lang="en-US" sz="1400"/>
              <a:t>Each car model comes with its unique design, specifications, and features, affecting consumer preferences and choices.</a:t>
            </a:r>
          </a:p>
          <a:p>
            <a:pPr marL="0" indent="0">
              <a:spcBef>
                <a:spcPts val="2500"/>
              </a:spcBef>
              <a:buNone/>
            </a:pPr>
            <a:r>
              <a:rPr lang="en-US" sz="1400" b="1"/>
              <a:t>Year of Manufacture</a:t>
            </a:r>
          </a:p>
          <a:p>
            <a:pPr marL="0" lvl="1" indent="0">
              <a:buNone/>
            </a:pPr>
            <a:r>
              <a:rPr lang="en-US" sz="1400"/>
              <a:t>The year of manufacture is essential for evaluating a car's age, technology, and potential resale value.</a:t>
            </a:r>
          </a:p>
          <a:p>
            <a:pPr marL="0" indent="0">
              <a:spcBef>
                <a:spcPts val="2500"/>
              </a:spcBef>
              <a:buNone/>
            </a:pPr>
            <a:r>
              <a:rPr lang="en-US" sz="1400" b="1"/>
              <a:t>Mileage Importance</a:t>
            </a:r>
          </a:p>
          <a:p>
            <a:pPr marL="0" lvl="1" indent="0">
              <a:buNone/>
            </a:pPr>
            <a:r>
              <a:rPr lang="en-US" sz="1400"/>
              <a:t>Mileage indicates how much a car has been used, influencing its condition and market value significantly.</a:t>
            </a:r>
          </a:p>
        </p:txBody>
      </p:sp>
    </p:spTree>
    <p:extLst>
      <p:ext uri="{BB962C8B-B14F-4D97-AF65-F5344CB8AC3E}">
        <p14:creationId xmlns:p14="http://schemas.microsoft.com/office/powerpoint/2010/main" val="78321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3737</Words>
  <Application>Microsoft Office PowerPoint</Application>
  <PresentationFormat>Widescreen</PresentationFormat>
  <Paragraphs>335</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Aptos Display</vt:lpstr>
      <vt:lpstr>Arial</vt:lpstr>
      <vt:lpstr>Bierstadt</vt:lpstr>
      <vt:lpstr>Grandview Display</vt:lpstr>
      <vt:lpstr>Office Theme</vt:lpstr>
      <vt:lpstr>The Car Chronicles: Unveiling Automotive Insights</vt:lpstr>
      <vt:lpstr>Agenda of Our Automotive Journey</vt:lpstr>
      <vt:lpstr>Introduction</vt:lpstr>
      <vt:lpstr>Our Automotive Journey</vt:lpstr>
      <vt:lpstr>Goal: Understanding Car Identity and Value</vt:lpstr>
      <vt:lpstr>Uncovering Stories Within the Data</vt:lpstr>
      <vt:lpstr>A Glimpse Under the Hood</vt:lpstr>
      <vt:lpstr>Initial Data Inspection</vt:lpstr>
      <vt:lpstr>Examples of Car Characteristics</vt:lpstr>
      <vt:lpstr>Ensuring Data Accuracy</vt:lpstr>
      <vt:lpstr>The Tale of Categorical Features</vt:lpstr>
      <vt:lpstr>Analyzing Categorical Features</vt:lpstr>
      <vt:lpstr>Examples of Categories</vt:lpstr>
      <vt:lpstr>Revealing Car Diversity</vt:lpstr>
      <vt:lpstr>Visualizing the Numbers: A Histogram Expedition</vt:lpstr>
      <vt:lpstr>Understanding Numerical Feature Distribution</vt:lpstr>
      <vt:lpstr>Examples of Numerical Features</vt:lpstr>
      <vt:lpstr>Focusing on Price Distribution</vt:lpstr>
      <vt:lpstr>Categorical Count: A Close-Up</vt:lpstr>
      <vt:lpstr>Visualizing Frequency of Categories</vt:lpstr>
      <vt:lpstr>Observing Prevalence of Different Features</vt:lpstr>
      <vt:lpstr>Conclusion</vt:lpstr>
      <vt:lpstr>Top Car Models: A Hall of Fame and Economic Analysis</vt:lpstr>
      <vt:lpstr>Agenda of the Presentation</vt:lpstr>
      <vt:lpstr>Popular Car Models</vt:lpstr>
      <vt:lpstr>Identification of Top 20 Car Models</vt:lpstr>
      <vt:lpstr>Prominent Automotive Players</vt:lpstr>
      <vt:lpstr>Price and Popularity: An Economic Tale</vt:lpstr>
      <vt:lpstr>Relationship Between Car Models and Average Prices</vt:lpstr>
      <vt:lpstr>Economic Preferences Revealed by Top 20 Models</vt:lpstr>
      <vt:lpstr>Categorical Features Vs. Price: A Comparative Analysis</vt:lpstr>
      <vt:lpstr>Box Plots of Price Distributions Across Categories</vt:lpstr>
      <vt:lpstr>Examples: Car Body Style Vs. Price, Engine Type Vs. Price</vt:lpstr>
      <vt:lpstr>Correlation Between Features and Value</vt:lpstr>
      <vt:lpstr>Correlation Analysis: Unveiling Relationships</vt:lpstr>
      <vt:lpstr>Example: Positive Correlation Between Engine Size and Horsepower</vt:lpstr>
      <vt:lpstr>Visual: Simplified Correlation Heatmap</vt:lpstr>
      <vt:lpstr>Linear Regression Modeling: Predicting the Price</vt:lpstr>
      <vt:lpstr>Linear Regression Model of Car Price Based on Features</vt:lpstr>
      <vt:lpstr>Feature Contributions to Price Understanding</vt:lpstr>
      <vt:lpstr>Visual: Linear Regression Equation or Sample Prediction</vt:lpstr>
      <vt:lpstr>Model Summary</vt:lpstr>
      <vt:lpstr>Key Metrics: R-Squared, Coefficients, P-Values</vt:lpstr>
      <vt:lpstr>Model Fit and Feature Significance</vt:lpstr>
      <vt:lpstr>Additional Findings From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Khoa Huynh</dc:creator>
  <cp:lastModifiedBy>Khoa Huynh</cp:lastModifiedBy>
  <cp:revision>2</cp:revision>
  <dcterms:created xsi:type="dcterms:W3CDTF">2025-03-23T17:43:34Z</dcterms:created>
  <dcterms:modified xsi:type="dcterms:W3CDTF">2025-03-23T17:52:14Z</dcterms:modified>
</cp:coreProperties>
</file>